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32"/>
  </p:notesMasterIdLst>
  <p:handoutMasterIdLst>
    <p:handoutMasterId r:id="rId33"/>
  </p:handoutMasterIdLst>
  <p:sldIdLst>
    <p:sldId id="256" r:id="rId2"/>
    <p:sldId id="259" r:id="rId3"/>
    <p:sldId id="257" r:id="rId4"/>
    <p:sldId id="261" r:id="rId5"/>
    <p:sldId id="264" r:id="rId6"/>
    <p:sldId id="265" r:id="rId7"/>
    <p:sldId id="266" r:id="rId8"/>
    <p:sldId id="267" r:id="rId9"/>
    <p:sldId id="268" r:id="rId10"/>
    <p:sldId id="270" r:id="rId11"/>
    <p:sldId id="272" r:id="rId12"/>
    <p:sldId id="273" r:id="rId13"/>
    <p:sldId id="277" r:id="rId14"/>
    <p:sldId id="275" r:id="rId15"/>
    <p:sldId id="276" r:id="rId16"/>
    <p:sldId id="293" r:id="rId17"/>
    <p:sldId id="274" r:id="rId18"/>
    <p:sldId id="278" r:id="rId19"/>
    <p:sldId id="282" r:id="rId20"/>
    <p:sldId id="283" r:id="rId21"/>
    <p:sldId id="284" r:id="rId22"/>
    <p:sldId id="286" r:id="rId23"/>
    <p:sldId id="285" r:id="rId24"/>
    <p:sldId id="287" r:id="rId25"/>
    <p:sldId id="288" r:id="rId26"/>
    <p:sldId id="289" r:id="rId27"/>
    <p:sldId id="292" r:id="rId28"/>
    <p:sldId id="290" r:id="rId29"/>
    <p:sldId id="294" r:id="rId30"/>
    <p:sldId id="291" r:id="rId3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18295"/>
    <a:srgbClr val="00FF00"/>
    <a:srgbClr val="FBFBFB"/>
    <a:srgbClr val="FF8000"/>
    <a:srgbClr val="1789A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215" autoAdjust="0"/>
    <p:restoredTop sz="90600" autoAdjust="0"/>
  </p:normalViewPr>
  <p:slideViewPr>
    <p:cSldViewPr snapToObjects="1">
      <p:cViewPr varScale="1">
        <p:scale>
          <a:sx n="117" d="100"/>
          <a:sy n="117" d="100"/>
        </p:scale>
        <p:origin x="-112" y="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ome:Users:Deterralba:Downloads:graphe_vitesse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48"/>
  <c:chart>
    <c:title>
      <c:layout/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78526311260273"/>
          <c:y val="0.136752136752137"/>
          <c:w val="0.75764192139738"/>
          <c:h val="0.720798222154212"/>
        </c:manualLayout>
      </c:layout>
      <c:scatterChart>
        <c:scatterStyle val="lineMarker"/>
        <c:ser>
          <c:idx val="0"/>
          <c:order val="0"/>
          <c:tx>
            <c:v>Graphe des vitesses angulaires</c:v>
          </c:tx>
          <c:spPr>
            <a:ln w="47625">
              <a:noFill/>
            </a:ln>
          </c:spPr>
          <c:marker>
            <c:symbol val="circle"/>
            <c:size val="7"/>
            <c:spPr>
              <a:gradFill flip="none" rotWithShape="1">
                <a:gsLst>
                  <a:gs pos="1000">
                    <a:schemeClr val="accent3">
                      <a:lumMod val="75000"/>
                    </a:schemeClr>
                  </a:gs>
                  <a:gs pos="100000">
                    <a:srgbClr val="FF66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c:spPr>
          </c:marker>
          <c:xVal>
            <c:numRef>
              <c:f>Feuille1!$B$3:$B$35</c:f>
              <c:numCache>
                <c:formatCode>General</c:formatCode>
                <c:ptCount val="33"/>
                <c:pt idx="0">
                  <c:v>0.0</c:v>
                </c:pt>
                <c:pt idx="1">
                  <c:v>2.0</c:v>
                </c:pt>
                <c:pt idx="2">
                  <c:v>12.0</c:v>
                </c:pt>
                <c:pt idx="3">
                  <c:v>22.0</c:v>
                </c:pt>
                <c:pt idx="4">
                  <c:v>32.0</c:v>
                </c:pt>
                <c:pt idx="5">
                  <c:v>42.0</c:v>
                </c:pt>
                <c:pt idx="6">
                  <c:v>52.0</c:v>
                </c:pt>
                <c:pt idx="7">
                  <c:v>62.0</c:v>
                </c:pt>
                <c:pt idx="8">
                  <c:v>72.0</c:v>
                </c:pt>
                <c:pt idx="9">
                  <c:v>82.0</c:v>
                </c:pt>
                <c:pt idx="10">
                  <c:v>92.0</c:v>
                </c:pt>
                <c:pt idx="11">
                  <c:v>102.0</c:v>
                </c:pt>
                <c:pt idx="12">
                  <c:v>112.0</c:v>
                </c:pt>
                <c:pt idx="13">
                  <c:v>122.0</c:v>
                </c:pt>
                <c:pt idx="14">
                  <c:v>132.0</c:v>
                </c:pt>
                <c:pt idx="15">
                  <c:v>142.0</c:v>
                </c:pt>
                <c:pt idx="16">
                  <c:v>147.0</c:v>
                </c:pt>
                <c:pt idx="17">
                  <c:v>152.0</c:v>
                </c:pt>
                <c:pt idx="18">
                  <c:v>157.0</c:v>
                </c:pt>
                <c:pt idx="19">
                  <c:v>162.0</c:v>
                </c:pt>
                <c:pt idx="20">
                  <c:v>167.0</c:v>
                </c:pt>
                <c:pt idx="21">
                  <c:v>172.0</c:v>
                </c:pt>
                <c:pt idx="22">
                  <c:v>177.0</c:v>
                </c:pt>
                <c:pt idx="23">
                  <c:v>182.0</c:v>
                </c:pt>
                <c:pt idx="24">
                  <c:v>187.0</c:v>
                </c:pt>
                <c:pt idx="25">
                  <c:v>192.0</c:v>
                </c:pt>
                <c:pt idx="26">
                  <c:v>202.0</c:v>
                </c:pt>
                <c:pt idx="27">
                  <c:v>212.0</c:v>
                </c:pt>
                <c:pt idx="28">
                  <c:v>222.0</c:v>
                </c:pt>
                <c:pt idx="29">
                  <c:v>232.0</c:v>
                </c:pt>
                <c:pt idx="30">
                  <c:v>242.0</c:v>
                </c:pt>
                <c:pt idx="31">
                  <c:v>252.0</c:v>
                </c:pt>
                <c:pt idx="32">
                  <c:v>255.0</c:v>
                </c:pt>
              </c:numCache>
            </c:numRef>
          </c:xVal>
          <c:yVal>
            <c:numRef>
              <c:f>Feuille1!$C$3:$C$35</c:f>
              <c:numCache>
                <c:formatCode>General</c:formatCode>
                <c:ptCount val="33"/>
                <c:pt idx="0">
                  <c:v>44.3131462333825</c:v>
                </c:pt>
                <c:pt idx="1">
                  <c:v>44.3131462333825</c:v>
                </c:pt>
                <c:pt idx="2">
                  <c:v>44.18262150220909</c:v>
                </c:pt>
                <c:pt idx="3">
                  <c:v>43.7956204379562</c:v>
                </c:pt>
                <c:pt idx="4">
                  <c:v>43.3526011560693</c:v>
                </c:pt>
                <c:pt idx="5">
                  <c:v>42.55319148936158</c:v>
                </c:pt>
                <c:pt idx="6">
                  <c:v>42.55319148936158</c:v>
                </c:pt>
                <c:pt idx="7">
                  <c:v>42.55319148936158</c:v>
                </c:pt>
                <c:pt idx="8">
                  <c:v>42.55319148936158</c:v>
                </c:pt>
                <c:pt idx="9">
                  <c:v>42.55319148936158</c:v>
                </c:pt>
                <c:pt idx="10">
                  <c:v>42.55319148936158</c:v>
                </c:pt>
                <c:pt idx="11">
                  <c:v>41.95804195804199</c:v>
                </c:pt>
                <c:pt idx="12">
                  <c:v>41.95804195804199</c:v>
                </c:pt>
                <c:pt idx="13">
                  <c:v>41.95804195804199</c:v>
                </c:pt>
                <c:pt idx="14">
                  <c:v>41.95804195804199</c:v>
                </c:pt>
                <c:pt idx="15">
                  <c:v>39.7350993377484</c:v>
                </c:pt>
                <c:pt idx="16">
                  <c:v>33.3333333333333</c:v>
                </c:pt>
                <c:pt idx="17">
                  <c:v>30.1507537688442</c:v>
                </c:pt>
                <c:pt idx="18">
                  <c:v>12.0</c:v>
                </c:pt>
                <c:pt idx="19">
                  <c:v>0.0</c:v>
                </c:pt>
                <c:pt idx="20">
                  <c:v>-10.5263157894737</c:v>
                </c:pt>
                <c:pt idx="21">
                  <c:v>-23.8095238095237</c:v>
                </c:pt>
                <c:pt idx="22">
                  <c:v>-32.8227571115974</c:v>
                </c:pt>
                <c:pt idx="23">
                  <c:v>-37.97468354430379</c:v>
                </c:pt>
                <c:pt idx="24">
                  <c:v>-40.5405405405405</c:v>
                </c:pt>
                <c:pt idx="25">
                  <c:v>-41.95804195804199</c:v>
                </c:pt>
                <c:pt idx="26">
                  <c:v>-42.2535211267606</c:v>
                </c:pt>
                <c:pt idx="27">
                  <c:v>-42.2535211267606</c:v>
                </c:pt>
                <c:pt idx="28">
                  <c:v>-42.2535211267606</c:v>
                </c:pt>
                <c:pt idx="29">
                  <c:v>-42.2535211267606</c:v>
                </c:pt>
                <c:pt idx="30">
                  <c:v>-42.2535211267606</c:v>
                </c:pt>
                <c:pt idx="31">
                  <c:v>-42.8571428571428</c:v>
                </c:pt>
                <c:pt idx="32">
                  <c:v>-44.3131462333825</c:v>
                </c:pt>
              </c:numCache>
            </c:numRef>
          </c:yVal>
        </c:ser>
        <c:axId val="529206680"/>
        <c:axId val="529271672"/>
      </c:scatterChart>
      <c:valAx>
        <c:axId val="5292066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Mot de commande sur 8 bits</a:t>
                </a:r>
              </a:p>
            </c:rich>
          </c:tx>
          <c:layout>
            <c:manualLayout>
              <c:xMode val="edge"/>
              <c:yMode val="edge"/>
              <c:x val="0.279704616840928"/>
              <c:y val="0.874644323305741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200"/>
            </a:pPr>
            <a:endParaRPr lang="fr-FR"/>
          </a:p>
        </c:txPr>
        <c:crossAx val="529271672"/>
        <c:crosses val="autoZero"/>
        <c:crossBetween val="midCat"/>
      </c:valAx>
      <c:valAx>
        <c:axId val="529271672"/>
        <c:scaling>
          <c:orientation val="minMax"/>
        </c:scaling>
        <c:axPos val="l"/>
        <c:majorGridlines>
          <c:spPr>
            <a:ln w="3175">
              <a:solidFill>
                <a:schemeClr val="bg2">
                  <a:lumMod val="25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N (tours/min)</a:t>
                </a:r>
              </a:p>
            </c:rich>
          </c:tx>
          <c:layout/>
          <c:spPr>
            <a:noFill/>
            <a:ln w="25400">
              <a:noFill/>
            </a:ln>
          </c:spPr>
        </c:title>
        <c:numFmt formatCode="General" sourceLinked="1"/>
        <c:maj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200"/>
            </a:pPr>
            <a:endParaRPr lang="fr-FR"/>
          </a:p>
        </c:txPr>
        <c:crossAx val="529206680"/>
        <c:crosses val="autoZero"/>
        <c:crossBetween val="midCat"/>
      </c:valAx>
      <c:spPr>
        <a:gradFill flip="none" rotWithShape="1">
          <a:gsLst>
            <a:gs pos="0">
              <a:srgbClr val="39639D">
                <a:lumMod val="75000"/>
                <a:alpha val="10000"/>
              </a:srgbClr>
            </a:gs>
            <a:gs pos="100000">
              <a:srgbClr val="39639D">
                <a:lumMod val="40000"/>
                <a:lumOff val="60000"/>
                <a:alpha val="72000"/>
              </a:srgbClr>
            </a:gs>
          </a:gsLst>
          <a:path path="circle">
            <a:fillToRect l="100000" t="100000"/>
          </a:path>
          <a:tileRect r="-100000" b="-100000"/>
        </a:gradFill>
        <a:ln w="25400"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</c:spPr>
    </c:plotArea>
    <c:plotVisOnly val="1"/>
    <c:dispBlanksAs val="gap"/>
  </c:chart>
  <c:spPr>
    <a:gradFill flip="none" rotWithShape="1">
      <a:gsLst>
        <a:gs pos="0">
          <a:srgbClr val="DEF5FA">
            <a:lumMod val="75000"/>
          </a:srgbClr>
        </a:gs>
        <a:gs pos="100000">
          <a:schemeClr val="bg2">
            <a:lumMod val="50000"/>
          </a:schemeClr>
        </a:gs>
      </a:gsLst>
      <a:path path="rect">
        <a:fillToRect l="100000" t="100000"/>
      </a:path>
      <a:tileRect r="-100000" b="-100000"/>
    </a:gradFill>
    <a:ln w="25400">
      <a:noFill/>
    </a:ln>
    <a:effectLst>
      <a:outerShdw blurRad="69850" dist="38100" dir="2700000" algn="tl" rotWithShape="0">
        <a:srgbClr val="000000">
          <a:alpha val="43000"/>
        </a:srgbClr>
      </a:outerShdw>
    </a:effectLst>
  </c:spPr>
  <c:txPr>
    <a:bodyPr/>
    <a:lstStyle/>
    <a:p>
      <a:pPr>
        <a:defRPr sz="1400" b="0" i="0" u="none" strike="noStrike" baseline="0">
          <a:solidFill>
            <a:srgbClr val="FFFFFF"/>
          </a:solidFill>
          <a:latin typeface="Lucida Sans Unicode"/>
          <a:ea typeface="Calibri"/>
          <a:cs typeface="Calibri"/>
        </a:defRPr>
      </a:pPr>
      <a:endParaRPr lang="fr-FR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5249C-D34D-D443-B6B1-547B9225ED3B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6E6B2-2627-3E42-9C90-0391ED3FC9C2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1FCAB-63D0-E74B-8BB8-8C5CF5F25898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DAD5A-4D04-DC4F-87D4-BB1A2017F7D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Boitier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vissé sur le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chassis</a:t>
            </a:r>
            <a:endParaRPr lang="fr-FR" sz="1200" baseline="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Pile :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tres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répendues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, peu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chere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, pour une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eventuelle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commersialisation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Coloration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syntaxique, compilation, envoi, communication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Configuration du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capteur (I2c)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carte SD, 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memoire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et de l’image =&gt; codage de haut niveau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Coloration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syntaxique, compilation, envoi, communication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Configuration du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capteur (I2c)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carte SD, 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memoire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et de l’image =&gt; codage de haut niveau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Coloration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syntaxique, compilation, envoi, communication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Configuration du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capteur (I2c)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carte SD, 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memoire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et de l’image =&gt; codage de haut niveau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Coloration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syntaxique, compilation, envoi, communication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Configuration du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capteur (I2c)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carte SD, 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memoire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et de l’image =&gt; codage de haut niveau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Coloration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syntaxique, compilation, envoi, communication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Configuration du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capteur (I2c)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carte SD, </a:t>
            </a:r>
          </a:p>
          <a:p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Gestion de la  </a:t>
            </a:r>
            <a:r>
              <a:rPr lang="fr-FR" sz="1200" baseline="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memoire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et de l’image =&gt; codage de haut niveau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Je sais c’est étrange…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 fond clair, pourquoi a t on choisit le noir et le blanc ? On verra par la suite : choix logiciel.</a:t>
            </a:r>
          </a:p>
          <a:p>
            <a:r>
              <a:rPr lang="fr-FR" baseline="0" dirty="0" smtClean="0"/>
              <a:t>Nous avons essayer de la rendre le + </a:t>
            </a:r>
            <a:r>
              <a:rPr lang="fr-FR" baseline="0" smtClean="0"/>
              <a:t>compacte  possible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On garde</a:t>
            </a:r>
            <a:r>
              <a:rPr lang="fr-FR" baseline="0" dirty="0" smtClean="0"/>
              <a:t> </a:t>
            </a:r>
            <a:r>
              <a:rPr lang="fr-FR" baseline="0" smtClean="0"/>
              <a:t>les diagrammes ?</a:t>
            </a:r>
            <a:endParaRPr lang="fr-FR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de </a:t>
            </a:r>
            <a:r>
              <a:rPr lang="fr-FR" sz="1200" kern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rPr>
              <a:t>50 images/s.</a:t>
            </a:r>
          </a:p>
          <a:p>
            <a:r>
              <a:rPr lang="fr-FR" sz="1200" kern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rPr>
              <a:t>programmable en C.</a:t>
            </a:r>
          </a:p>
          <a:p>
            <a:r>
              <a:rPr lang="fr-FR" sz="1200" kern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rPr>
              <a:t> SD.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z="1200" dirty="0" smtClean="0">
                <a:latin typeface="Trebuchet MS" charset="0"/>
              </a:rPr>
              <a:t>Possibilité de transfert de l’image vers une mémoire externe</a:t>
            </a:r>
          </a:p>
          <a:p>
            <a:pPr eaLnBrk="1" hangingPunct="1">
              <a:lnSpc>
                <a:spcPct val="90000"/>
              </a:lnSpc>
            </a:pPr>
            <a:r>
              <a:rPr lang="fr-FR" sz="1200" dirty="0" smtClean="0">
                <a:latin typeface="Trebuchet MS" charset="0"/>
              </a:rPr>
              <a:t>RSR 232, TTL</a:t>
            </a:r>
          </a:p>
          <a:p>
            <a:pPr eaLnBrk="1" hangingPunct="1">
              <a:lnSpc>
                <a:spcPct val="90000"/>
              </a:lnSpc>
            </a:pPr>
            <a:r>
              <a:rPr lang="fr-FR" sz="1200" dirty="0" err="1" smtClean="0">
                <a:latin typeface="Trebuchet MS" charset="0"/>
              </a:rPr>
              <a:t>Alimenttaion</a:t>
            </a:r>
            <a:r>
              <a:rPr lang="fr-FR" sz="1200" baseline="0" dirty="0" smtClean="0">
                <a:latin typeface="Trebuchet MS" charset="0"/>
              </a:rPr>
              <a:t> </a:t>
            </a:r>
            <a:r>
              <a:rPr lang="fr-FR" sz="1200" dirty="0" smtClean="0">
                <a:latin typeface="Trebuchet MS" charset="0"/>
              </a:rPr>
              <a:t>SERVO/MICOR 6V </a:t>
            </a:r>
            <a:r>
              <a:rPr lang="fr-FR" sz="1200" dirty="0" err="1" smtClean="0">
                <a:latin typeface="Trebuchet MS" charset="0"/>
              </a:rPr>
              <a:t>differantes</a:t>
            </a:r>
            <a:endParaRPr lang="fr-FR" sz="1200" dirty="0" smtClean="0">
              <a:latin typeface="Trebuchet MS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FR" sz="1200" dirty="0" err="1" smtClean="0">
                <a:latin typeface="Trebuchet MS" charset="0"/>
              </a:rPr>
              <a:t>Boutton</a:t>
            </a:r>
            <a:endParaRPr lang="fr-FR" sz="1200" dirty="0" smtClean="0">
              <a:latin typeface="Trebuchet MS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FR" sz="1200" dirty="0" err="1" smtClean="0">
                <a:latin typeface="Trebuchet MS" charset="0"/>
              </a:rPr>
              <a:t>Memoire</a:t>
            </a:r>
            <a:r>
              <a:rPr lang="fr-FR" sz="1200" dirty="0" smtClean="0">
                <a:latin typeface="Trebuchet MS" charset="0"/>
              </a:rPr>
              <a:t> ram</a:t>
            </a:r>
          </a:p>
          <a:p>
            <a:pPr eaLnBrk="1" hangingPunct="1">
              <a:lnSpc>
                <a:spcPct val="90000"/>
              </a:lnSpc>
            </a:pPr>
            <a:r>
              <a:rPr lang="fr-FR" sz="1200" dirty="0" err="1" smtClean="0">
                <a:latin typeface="Trebuchet MS" charset="0"/>
              </a:rPr>
              <a:t>Jumper</a:t>
            </a:r>
            <a:r>
              <a:rPr lang="fr-FR" sz="1200" baseline="0" dirty="0" smtClean="0">
                <a:latin typeface="Trebuchet MS" charset="0"/>
              </a:rPr>
              <a:t> de configuration</a:t>
            </a:r>
            <a:endParaRPr lang="fr-FR" sz="1200" dirty="0">
              <a:latin typeface="Trebuchet MS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Débridés : comment, pourquoi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Débridés : comment, pourquoi</a:t>
            </a:r>
            <a:r>
              <a:rPr lang="fr-FR" sz="1200" baseline="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Alim externe </a:t>
            </a:r>
            <a:r>
              <a:rPr lang="fr-FR" sz="12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servo</a:t>
            </a:r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2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AD5A-4D04-DC4F-87D4-BB1A2017F7DC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grpSp>
        <p:nvGrpSpPr>
          <p:cNvPr id="2" name="Grouper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orme lib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/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62ECFD-8F7F-C245-8C20-4FEAC70245DA}" type="datetimeFigureOut">
              <a:rPr lang="fr-FR" smtClean="0"/>
              <a:pPr/>
              <a:t>13/05/10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588665A-C9BA-0544-8A16-8E2199F7BC71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slide" Target="slide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ete-sciences.org/robot/wikibot/index.php/Image:Signal_de_type_SMCI.png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chart" Target="../charts/chart1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5" Type="http://schemas.openxmlformats.org/officeDocument/2006/relationships/image" Target="../media/image23.jpeg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tiff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hyperlink" Target="file://localhost/Users/Deterralba/Desktop/PPE/PPE.pptx" TargetMode="External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4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2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2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Robot suiveur de ligne avec caméra embarquée</a:t>
            </a:r>
            <a:endParaRPr lang="fr-FR" dirty="0"/>
          </a:p>
        </p:txBody>
      </p:sp>
      <p:sp>
        <p:nvSpPr>
          <p:cNvPr id="26" name="Sous-titre 2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mtClean="0"/>
              <a:t>Projet Pluridisciplinaire </a:t>
            </a:r>
            <a:r>
              <a:rPr lang="fr-FR" dirty="0" smtClean="0"/>
              <a:t>Encadré TS5</a:t>
            </a:r>
          </a:p>
          <a:p>
            <a:r>
              <a:rPr lang="fr-FR" dirty="0" smtClean="0"/>
              <a:t>2010</a:t>
            </a:r>
            <a:endParaRPr lang="fr-FR" dirty="0"/>
          </a:p>
        </p:txBody>
      </p:sp>
      <p:pic>
        <p:nvPicPr>
          <p:cNvPr id="4" name="Image 3" descr="photo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0" y="2708705"/>
            <a:ext cx="4731378" cy="3403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Solutions techniques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Carte CmuCam3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687600" y="2080558"/>
            <a:ext cx="5105400" cy="1508105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Un capteur optique.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Une carte de développement.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Un lecteur de carte externe.</a:t>
            </a:r>
          </a:p>
        </p:txBody>
      </p:sp>
      <p:pic>
        <p:nvPicPr>
          <p:cNvPr id="7" name="Image 6" descr="screen-capture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352550"/>
            <a:ext cx="3544434" cy="36715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4"/>
          <p:cNvSpPr txBox="1">
            <a:spLocks/>
          </p:cNvSpPr>
          <p:nvPr/>
        </p:nvSpPr>
        <p:spPr>
          <a:xfrm>
            <a:off x="-152400" y="2876550"/>
            <a:ext cx="2895600" cy="16764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algn="r" defTabSz="914400"/>
            <a:r>
              <a:rPr kumimoji="0" lang="fr-FR" sz="2800" b="1" i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Des connections variées</a:t>
            </a:r>
            <a:endParaRPr kumimoji="0" lang="fr-FR" sz="2800" b="1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" name="Image 39" descr="Sans tit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4124"/>
            <a:ext cx="6178445" cy="5099375"/>
          </a:xfrm>
          <a:prstGeom prst="rect">
            <a:avLst/>
          </a:prstGeom>
          <a:effectLst/>
        </p:spPr>
      </p:pic>
      <p:pic>
        <p:nvPicPr>
          <p:cNvPr id="4" name="Image 3" descr="composants_cmuc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"/>
            <a:ext cx="3048000" cy="310896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" name="Bouton d'action : Retour 4">
            <a:hlinkClick r:id="rId5" action="ppaction://hlinksldjump"/>
          </p:cNvPr>
          <p:cNvSpPr/>
          <p:nvPr/>
        </p:nvSpPr>
        <p:spPr>
          <a:xfrm>
            <a:off x="8458200" y="4552950"/>
            <a:ext cx="533400" cy="471190"/>
          </a:xfrm>
          <a:prstGeom prst="actionButtonRetur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Solutions techniques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Les servomoteurs </a:t>
            </a:r>
            <a:r>
              <a:rPr lang="fr-FR" sz="2800" b="1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Futaba</a:t>
            </a: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S3003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Espace réservé du contenu 6"/>
          <p:cNvGraphicFramePr>
            <a:graphicFrameLocks noGrp="1"/>
          </p:cNvGraphicFramePr>
          <p:nvPr>
            <p:ph sz="half" idx="4294967295"/>
          </p:nvPr>
        </p:nvGraphicFramePr>
        <p:xfrm>
          <a:off x="4648200" y="1478774"/>
          <a:ext cx="4267200" cy="3455176"/>
        </p:xfrm>
        <a:graphic>
          <a:graphicData uri="http://schemas.openxmlformats.org/drawingml/2006/table">
            <a:tbl>
              <a:tblPr/>
              <a:tblGrid>
                <a:gridCol w="2495909"/>
                <a:gridCol w="1771291"/>
              </a:tblGrid>
              <a:tr h="38936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Servomoteur </a:t>
                      </a:r>
                      <a:r>
                        <a:rPr kumimoji="0" lang="fr-FR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Futaba</a:t>
                      </a:r>
                      <a:r>
                        <a:rPr kumimoji="0" lang="fr-F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 S3003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6339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Dimensions (</a:t>
                      </a: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mm)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40.4 x 19.8 x </a:t>
                      </a: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36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79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Masse (g)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37.2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879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Couple (N.m)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0.41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339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Vitesse angulaire à </a:t>
                      </a: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vide à 6V (</a:t>
                      </a: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rad/s)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5.5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6339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Vitesse angulaire avec </a:t>
                      </a: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roue à 6V (</a:t>
                      </a: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rad/s</a:t>
                      </a: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4.6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879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Alimentation (V)</a:t>
                      </a:r>
                      <a:endParaRPr kumimoji="0" 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4.8 à </a:t>
                      </a:r>
                      <a:r>
                        <a:rPr kumimoji="0" lang="fr-F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 charset="0"/>
                          <a:cs typeface="Arial" charset="0"/>
                        </a:rPr>
                        <a:t>6</a:t>
                      </a:r>
                      <a:endParaRPr kumimoji="0" lang="fr-FR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servo vue eclatee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4400" y="1447799"/>
            <a:ext cx="3048000" cy="354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 descr="sercopoten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788492"/>
            <a:ext cx="1743584" cy="707058"/>
          </a:xfrm>
          <a:prstGeom prst="rect">
            <a:avLst/>
          </a:prstGeom>
        </p:spPr>
      </p:pic>
      <p:pic>
        <p:nvPicPr>
          <p:cNvPr id="13" name="Image 12" descr="servomoptention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4095750"/>
            <a:ext cx="1905000" cy="81871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ignal_de_type_SMCI">
            <a:hlinkClick r:id="rId3" tooltip="&quot;Signal de type SMCI.png&quot;"/>
          </p:cNvPr>
          <p:cNvPicPr>
            <a:picLocks noChangeAspect="1" noChangeArrowheads="1"/>
          </p:cNvPicPr>
          <p:nvPr/>
        </p:nvPicPr>
        <p:blipFill>
          <a:blip r:embed="rId4"/>
          <a:srcRect r="2527" b="10889"/>
          <a:stretch>
            <a:fillRect/>
          </a:stretch>
        </p:blipFill>
        <p:spPr bwMode="auto">
          <a:xfrm>
            <a:off x="257175" y="685800"/>
            <a:ext cx="3857625" cy="21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</p:pic>
      <p:sp>
        <p:nvSpPr>
          <p:cNvPr id="14" name="Titre 24"/>
          <p:cNvSpPr txBox="1">
            <a:spLocks/>
          </p:cNvSpPr>
          <p:nvPr/>
        </p:nvSpPr>
        <p:spPr>
          <a:xfrm>
            <a:off x="533400" y="3409950"/>
            <a:ext cx="3429000" cy="9906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algn="r" defTabSz="914400"/>
            <a:r>
              <a:rPr kumimoji="0" lang="fr-FR" sz="2800" b="1" i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 commande  des servomoteurs</a:t>
            </a:r>
            <a:endParaRPr kumimoji="0" lang="fr-FR" sz="2800" b="1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 4" descr="serv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452" y="4248150"/>
            <a:ext cx="1841704" cy="2156781"/>
          </a:xfrm>
          <a:prstGeom prst="rect">
            <a:avLst/>
          </a:prstGeom>
        </p:spPr>
      </p:pic>
      <p:graphicFrame>
        <p:nvGraphicFramePr>
          <p:cNvPr id="7" name="Graphique 6"/>
          <p:cNvGraphicFramePr>
            <a:graphicFrameLocks/>
          </p:cNvGraphicFramePr>
          <p:nvPr/>
        </p:nvGraphicFramePr>
        <p:xfrm>
          <a:off x="4267200" y="533400"/>
          <a:ext cx="4648200" cy="3714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itre 24"/>
          <p:cNvSpPr txBox="1">
            <a:spLocks/>
          </p:cNvSpPr>
          <p:nvPr/>
        </p:nvSpPr>
        <p:spPr>
          <a:xfrm>
            <a:off x="838201" y="2918996"/>
            <a:ext cx="2514599" cy="400110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lang="fr-FR" sz="20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Θ</a:t>
            </a:r>
            <a:r>
              <a:rPr lang="fr-FR" sz="20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= 180 . ( T -1,5 )</a:t>
            </a:r>
            <a:endParaRPr kumimoji="0" lang="fr-FR" sz="200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outon d'action : Retour 7">
            <a:hlinkClick r:id="rId7" action="ppaction://hlinksldjump"/>
          </p:cNvPr>
          <p:cNvSpPr/>
          <p:nvPr/>
        </p:nvSpPr>
        <p:spPr>
          <a:xfrm>
            <a:off x="8458200" y="4552950"/>
            <a:ext cx="533400" cy="471190"/>
          </a:xfrm>
          <a:prstGeom prst="actionButtonRetur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gner un rectangle à un seul coin 95"/>
          <p:cNvSpPr/>
          <p:nvPr/>
        </p:nvSpPr>
        <p:spPr>
          <a:xfrm rot="5400000">
            <a:off x="3947881" y="757473"/>
            <a:ext cx="2619838" cy="4267200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50000"/>
                </a:schemeClr>
              </a:gs>
              <a:gs pos="50000">
                <a:schemeClr val="accent1">
                  <a:shade val="45000"/>
                  <a:satMod val="170000"/>
                  <a:alpha val="5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5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Solutions techniques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38200" y="2466513"/>
            <a:ext cx="1828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Boîtier piles</a:t>
            </a:r>
            <a:endParaRPr lang="fr-FR" sz="1300" dirty="0"/>
          </a:p>
        </p:txBody>
      </p:sp>
      <p:sp>
        <p:nvSpPr>
          <p:cNvPr id="41" name="Rectangle 40"/>
          <p:cNvSpPr/>
          <p:nvPr/>
        </p:nvSpPr>
        <p:spPr>
          <a:xfrm>
            <a:off x="3429000" y="1780713"/>
            <a:ext cx="1828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Entrée d’alimentation de la carte CmuCam3</a:t>
            </a:r>
            <a:endParaRPr lang="fr-FR" sz="1300" dirty="0"/>
          </a:p>
        </p:txBody>
      </p:sp>
      <p:sp>
        <p:nvSpPr>
          <p:cNvPr id="42" name="Rectangle 41"/>
          <p:cNvSpPr/>
          <p:nvPr/>
        </p:nvSpPr>
        <p:spPr>
          <a:xfrm>
            <a:off x="3429000" y="3228513"/>
            <a:ext cx="1828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Entrée d’alimentation des servomoteurs sur la carte CmuCam3</a:t>
            </a:r>
            <a:endParaRPr lang="fr-FR" sz="1300" dirty="0"/>
          </a:p>
        </p:txBody>
      </p:sp>
      <p:sp>
        <p:nvSpPr>
          <p:cNvPr id="44" name="Rectangle 43"/>
          <p:cNvSpPr/>
          <p:nvPr/>
        </p:nvSpPr>
        <p:spPr>
          <a:xfrm>
            <a:off x="7162800" y="3333750"/>
            <a:ext cx="13716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Servomoteur droit</a:t>
            </a:r>
            <a:endParaRPr lang="fr-FR" sz="1300" dirty="0"/>
          </a:p>
        </p:txBody>
      </p:sp>
      <p:sp>
        <p:nvSpPr>
          <p:cNvPr id="45" name="Rectangle 44"/>
          <p:cNvSpPr/>
          <p:nvPr/>
        </p:nvSpPr>
        <p:spPr>
          <a:xfrm>
            <a:off x="6553200" y="4019550"/>
            <a:ext cx="13716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Servomoteur gauche</a:t>
            </a:r>
            <a:endParaRPr lang="fr-FR" sz="1300" dirty="0"/>
          </a:p>
        </p:txBody>
      </p:sp>
      <p:sp>
        <p:nvSpPr>
          <p:cNvPr id="46" name="Rectangle 45"/>
          <p:cNvSpPr/>
          <p:nvPr/>
        </p:nvSpPr>
        <p:spPr>
          <a:xfrm>
            <a:off x="5791200" y="1657350"/>
            <a:ext cx="1371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err="1" smtClean="0"/>
              <a:t>LEDs</a:t>
            </a:r>
            <a:endParaRPr lang="fr-FR" sz="1300" dirty="0"/>
          </a:p>
        </p:txBody>
      </p:sp>
      <p:sp>
        <p:nvSpPr>
          <p:cNvPr id="47" name="Rectangle 46"/>
          <p:cNvSpPr/>
          <p:nvPr/>
        </p:nvSpPr>
        <p:spPr>
          <a:xfrm>
            <a:off x="5791200" y="2114550"/>
            <a:ext cx="1371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Microcontrôleur</a:t>
            </a:r>
            <a:endParaRPr lang="fr-FR" sz="1300" dirty="0"/>
          </a:p>
        </p:txBody>
      </p:sp>
      <p:cxnSp>
        <p:nvCxnSpPr>
          <p:cNvPr id="49" name="Connecteur droit avec flèche 48"/>
          <p:cNvCxnSpPr>
            <a:stCxn id="40" idx="3"/>
            <a:endCxn id="41" idx="1"/>
          </p:cNvCxnSpPr>
          <p:nvPr/>
        </p:nvCxnSpPr>
        <p:spPr>
          <a:xfrm flipV="1">
            <a:off x="2667000" y="2161713"/>
            <a:ext cx="762000" cy="685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stCxn id="40" idx="3"/>
            <a:endCxn id="42" idx="1"/>
          </p:cNvCxnSpPr>
          <p:nvPr/>
        </p:nvCxnSpPr>
        <p:spPr>
          <a:xfrm>
            <a:off x="2667000" y="2847513"/>
            <a:ext cx="7620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48"/>
          <p:cNvCxnSpPr>
            <a:stCxn id="41" idx="3"/>
            <a:endCxn id="46" idx="1"/>
          </p:cNvCxnSpPr>
          <p:nvPr/>
        </p:nvCxnSpPr>
        <p:spPr>
          <a:xfrm flipV="1">
            <a:off x="5257800" y="1847850"/>
            <a:ext cx="533400" cy="313863"/>
          </a:xfrm>
          <a:prstGeom prst="bentConnector3">
            <a:avLst>
              <a:gd name="adj1" fmla="val 398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48"/>
          <p:cNvCxnSpPr>
            <a:stCxn id="41" idx="3"/>
            <a:endCxn id="47" idx="1"/>
          </p:cNvCxnSpPr>
          <p:nvPr/>
        </p:nvCxnSpPr>
        <p:spPr>
          <a:xfrm>
            <a:off x="5257800" y="2161713"/>
            <a:ext cx="533400" cy="143337"/>
          </a:xfrm>
          <a:prstGeom prst="bentConnector3">
            <a:avLst>
              <a:gd name="adj1" fmla="val 3982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48"/>
          <p:cNvCxnSpPr>
            <a:stCxn id="42" idx="3"/>
            <a:endCxn id="44" idx="1"/>
          </p:cNvCxnSpPr>
          <p:nvPr/>
        </p:nvCxnSpPr>
        <p:spPr>
          <a:xfrm flipV="1">
            <a:off x="5257800" y="3600450"/>
            <a:ext cx="1905000" cy="906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48"/>
          <p:cNvCxnSpPr>
            <a:stCxn id="42" idx="3"/>
            <a:endCxn id="45" idx="1"/>
          </p:cNvCxnSpPr>
          <p:nvPr/>
        </p:nvCxnSpPr>
        <p:spPr>
          <a:xfrm>
            <a:off x="5257800" y="3609513"/>
            <a:ext cx="1295400" cy="67673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re 24"/>
          <p:cNvSpPr txBox="1">
            <a:spLocks/>
          </p:cNvSpPr>
          <p:nvPr/>
        </p:nvSpPr>
        <p:spPr>
          <a:xfrm>
            <a:off x="3124200" y="2314113"/>
            <a:ext cx="272758" cy="1072734"/>
          </a:xfrm>
          <a:prstGeom prst="rect">
            <a:avLst/>
          </a:prstGeom>
        </p:spPr>
        <p:txBody>
          <a:bodyPr vert="vert270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kumimoji="0" lang="fr-FR" sz="1300" b="1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6V continu</a:t>
            </a:r>
            <a:endParaRPr kumimoji="0" lang="fr-FR" sz="1300" b="1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9" name="Titre 24"/>
          <p:cNvSpPr txBox="1">
            <a:spLocks/>
          </p:cNvSpPr>
          <p:nvPr/>
        </p:nvSpPr>
        <p:spPr>
          <a:xfrm>
            <a:off x="3485753" y="4441507"/>
            <a:ext cx="1715294" cy="492443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/>
            <a:r>
              <a:rPr kumimoji="0" lang="fr-FR" sz="130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Commande du microcontrôleur</a:t>
            </a:r>
            <a:endParaRPr kumimoji="0" lang="fr-FR" sz="130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91" name="Connecteur droit avec flèche 90"/>
          <p:cNvCxnSpPr>
            <a:stCxn id="89" idx="0"/>
            <a:endCxn id="42" idx="2"/>
          </p:cNvCxnSpPr>
          <p:nvPr/>
        </p:nvCxnSpPr>
        <p:spPr>
          <a:xfrm rot="5400000" flipH="1" flipV="1">
            <a:off x="4117903" y="4216010"/>
            <a:ext cx="450994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itre 24"/>
          <p:cNvSpPr txBox="1">
            <a:spLocks/>
          </p:cNvSpPr>
          <p:nvPr/>
        </p:nvSpPr>
        <p:spPr>
          <a:xfrm>
            <a:off x="3616754" y="2762250"/>
            <a:ext cx="1641046" cy="307777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kumimoji="0" lang="fr-FR" sz="1400" b="1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Carte CmuCam3</a:t>
            </a:r>
            <a:endParaRPr kumimoji="0" lang="fr-FR" sz="1400" b="1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791200" y="2571750"/>
            <a:ext cx="13716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200" dirty="0" smtClean="0"/>
              <a:t>Capteur Optique</a:t>
            </a:r>
            <a:endParaRPr lang="fr-FR" sz="1200" dirty="0"/>
          </a:p>
        </p:txBody>
      </p:sp>
      <p:cxnSp>
        <p:nvCxnSpPr>
          <p:cNvPr id="102" name="Connecteur droit avec flèche 48"/>
          <p:cNvCxnSpPr>
            <a:stCxn id="41" idx="3"/>
            <a:endCxn id="100" idx="1"/>
          </p:cNvCxnSpPr>
          <p:nvPr/>
        </p:nvCxnSpPr>
        <p:spPr>
          <a:xfrm>
            <a:off x="5257800" y="2161713"/>
            <a:ext cx="533400" cy="600537"/>
          </a:xfrm>
          <a:prstGeom prst="bentConnector3">
            <a:avLst>
              <a:gd name="adj1" fmla="val 3779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3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L’alimentation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6" name="Image 25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9" y="4324350"/>
            <a:ext cx="1066800" cy="10367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 descr="robot dessu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53" y="495300"/>
            <a:ext cx="2810334" cy="3524250"/>
          </a:xfrm>
          <a:prstGeom prst="rect">
            <a:avLst/>
          </a:prstGeom>
          <a:effectLst>
            <a:reflection stA="20000" endPos="7000" dist="127000" dir="5400000" sy="-100000" algn="bl" rotWithShape="0"/>
          </a:effectLst>
        </p:spPr>
      </p:pic>
      <p:pic>
        <p:nvPicPr>
          <p:cNvPr id="31" name="Image 30" descr="robot droi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14" y="495300"/>
            <a:ext cx="5484925" cy="3524250"/>
          </a:xfrm>
          <a:prstGeom prst="rect">
            <a:avLst/>
          </a:prstGeom>
          <a:effectLst>
            <a:reflection stA="20000" endPos="7000" dist="127000" dir="5400000" sy="-100000" algn="bl" rotWithShape="0"/>
          </a:effectLst>
        </p:spPr>
      </p:pic>
      <p:sp>
        <p:nvSpPr>
          <p:cNvPr id="33" name="Titre 2"/>
          <p:cNvSpPr txBox="1">
            <a:spLocks/>
          </p:cNvSpPr>
          <p:nvPr/>
        </p:nvSpPr>
        <p:spPr>
          <a:xfrm>
            <a:off x="533400" y="4427339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4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L’architecture de Cam &amp; Léon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olidor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07" y="-476250"/>
            <a:ext cx="4852093" cy="494962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Image 30" descr="robot droit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1" y="361950"/>
            <a:ext cx="5198300" cy="3657600"/>
          </a:xfrm>
          <a:prstGeom prst="rect">
            <a:avLst/>
          </a:prstGeom>
          <a:effectLst>
            <a:reflection stA="20000" endPos="7000" dist="127000" dir="5400000" sy="-100000" algn="bl" rotWithShape="0"/>
          </a:effectLst>
        </p:spPr>
      </p:pic>
      <p:sp>
        <p:nvSpPr>
          <p:cNvPr id="33" name="Titre 2"/>
          <p:cNvSpPr txBox="1">
            <a:spLocks/>
          </p:cNvSpPr>
          <p:nvPr/>
        </p:nvSpPr>
        <p:spPr>
          <a:xfrm>
            <a:off x="533400" y="4427339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La maquette numérique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" name="Image 29" descr="robot dessus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B8BCC8"/>
              </a:clrFrom>
              <a:clrTo>
                <a:srgbClr val="B8BCC8">
                  <a:alpha val="0"/>
                </a:srgbClr>
              </a:clrTo>
            </a:clrChange>
          </a:blip>
          <a:srcRect l="9744" t="30979" r="12980" b="13259"/>
          <a:stretch>
            <a:fillRect/>
          </a:stretch>
        </p:blipFill>
        <p:spPr>
          <a:xfrm>
            <a:off x="6172200" y="361950"/>
            <a:ext cx="2171700" cy="1371600"/>
          </a:xfrm>
          <a:prstGeom prst="rect">
            <a:avLst/>
          </a:prstGeom>
          <a:effectLst>
            <a:reflection stA="20000" endPos="7000" dist="127000" dir="5400000" sy="-100000" algn="bl" rotWithShape="0"/>
          </a:effectLst>
        </p:spPr>
      </p:pic>
      <p:pic>
        <p:nvPicPr>
          <p:cNvPr id="5" name="Picture 6" descr="roue foll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1724025"/>
            <a:ext cx="21717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0000" endPos="13000" dist="127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Solutions techniques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Récapitulatif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8" name="Grouper 77"/>
          <p:cNvGrpSpPr/>
          <p:nvPr/>
        </p:nvGrpSpPr>
        <p:grpSpPr>
          <a:xfrm>
            <a:off x="854221" y="1623596"/>
            <a:ext cx="7435558" cy="3157954"/>
            <a:chOff x="260642" y="1471196"/>
            <a:chExt cx="7435558" cy="3157954"/>
          </a:xfrm>
        </p:grpSpPr>
        <p:grpSp>
          <p:nvGrpSpPr>
            <p:cNvPr id="61" name="Grouper 60"/>
            <p:cNvGrpSpPr/>
            <p:nvPr/>
          </p:nvGrpSpPr>
          <p:grpSpPr>
            <a:xfrm>
              <a:off x="260642" y="1471196"/>
              <a:ext cx="7435558" cy="3157954"/>
              <a:chOff x="260642" y="1471196"/>
              <a:chExt cx="7435558" cy="315795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66800" y="19283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Acquérir</a:t>
                </a:r>
                <a:endParaRPr lang="fr-FR" sz="13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819400" y="19283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Traiter</a:t>
                </a:r>
                <a:endParaRPr lang="fr-FR" sz="13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572000" y="19283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Communiquer</a:t>
                </a:r>
                <a:endParaRPr lang="fr-FR" sz="13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066800" y="32237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Alimenter</a:t>
                </a:r>
                <a:endParaRPr lang="fr-FR" sz="13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19400" y="32237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Distribuer</a:t>
                </a:r>
                <a:endParaRPr lang="fr-FR" sz="13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572000" y="32237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Convertir</a:t>
                </a:r>
                <a:endParaRPr lang="fr-FR" sz="13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24600" y="3223796"/>
                <a:ext cx="1371600" cy="3048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Transmettre</a:t>
                </a:r>
                <a:endParaRPr lang="fr-FR" sz="1300" dirty="0"/>
              </a:p>
            </p:txBody>
          </p:sp>
          <p:cxnSp>
            <p:nvCxnSpPr>
              <p:cNvPr id="22" name="Connecteur droit avec flèche 21"/>
              <p:cNvCxnSpPr>
                <a:stCxn id="14" idx="3"/>
                <a:endCxn id="15" idx="1"/>
              </p:cNvCxnSpPr>
              <p:nvPr/>
            </p:nvCxnSpPr>
            <p:spPr>
              <a:xfrm>
                <a:off x="2438400" y="2080796"/>
                <a:ext cx="381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>
                <a:stCxn id="15" idx="3"/>
                <a:endCxn id="16" idx="1"/>
              </p:cNvCxnSpPr>
              <p:nvPr/>
            </p:nvCxnSpPr>
            <p:spPr>
              <a:xfrm>
                <a:off x="4191000" y="2080796"/>
                <a:ext cx="381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>
                <a:stCxn id="17" idx="3"/>
                <a:endCxn id="18" idx="1"/>
              </p:cNvCxnSpPr>
              <p:nvPr/>
            </p:nvCxnSpPr>
            <p:spPr>
              <a:xfrm>
                <a:off x="2438400" y="3376196"/>
                <a:ext cx="381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avec flèche 29"/>
              <p:cNvCxnSpPr>
                <a:stCxn id="18" idx="3"/>
                <a:endCxn id="19" idx="1"/>
              </p:cNvCxnSpPr>
              <p:nvPr/>
            </p:nvCxnSpPr>
            <p:spPr>
              <a:xfrm>
                <a:off x="4191000" y="3376196"/>
                <a:ext cx="381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/>
              <p:cNvCxnSpPr>
                <a:stCxn id="19" idx="3"/>
                <a:endCxn id="20" idx="1"/>
              </p:cNvCxnSpPr>
              <p:nvPr/>
            </p:nvCxnSpPr>
            <p:spPr>
              <a:xfrm>
                <a:off x="5943600" y="3376196"/>
                <a:ext cx="3810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37"/>
              <p:cNvCxnSpPr>
                <a:stCxn id="20" idx="0"/>
                <a:endCxn id="14" idx="1"/>
              </p:cNvCxnSpPr>
              <p:nvPr/>
            </p:nvCxnSpPr>
            <p:spPr>
              <a:xfrm rot="16200000" flipV="1">
                <a:off x="3467100" y="-319504"/>
                <a:ext cx="1143000" cy="5943600"/>
              </a:xfrm>
              <a:prstGeom prst="bentConnector4">
                <a:avLst>
                  <a:gd name="adj1" fmla="val 16510"/>
                  <a:gd name="adj2" fmla="val 108083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avec flèche 37"/>
              <p:cNvCxnSpPr>
                <a:stCxn id="16" idx="3"/>
                <a:endCxn id="18" idx="0"/>
              </p:cNvCxnSpPr>
              <p:nvPr/>
            </p:nvCxnSpPr>
            <p:spPr>
              <a:xfrm flipH="1">
                <a:off x="3505200" y="2080796"/>
                <a:ext cx="2438400" cy="1143000"/>
              </a:xfrm>
              <a:prstGeom prst="bentConnector4">
                <a:avLst>
                  <a:gd name="adj1" fmla="val -21497"/>
                  <a:gd name="adj2" fmla="val 76784"/>
                </a:avLst>
              </a:prstGeom>
              <a:ln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1066800" y="23855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Capteur Optique</a:t>
                </a:r>
                <a:endParaRPr lang="fr-FR" sz="13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819400" y="23855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smtClean="0"/>
                  <a:t>Microcontrôleur LPC2106</a:t>
                </a:r>
                <a:endParaRPr lang="fr-FR" sz="13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572000" y="23855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Carte CmuCam3</a:t>
                </a:r>
                <a:endParaRPr lang="fr-FR" sz="130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66800" y="36809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Piles AA</a:t>
                </a:r>
                <a:endParaRPr lang="fr-FR" sz="13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819400" y="36809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Servomoteur Futuba S3003</a:t>
                </a:r>
              </a:p>
              <a:p>
                <a:pPr algn="ctr"/>
                <a:endParaRPr lang="fr-FR" sz="13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572000" y="36809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Servomoteur Futuba S3003</a:t>
                </a:r>
                <a:endParaRPr lang="fr-FR" sz="13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24600" y="3680996"/>
                <a:ext cx="1371600" cy="45720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25000"/>
                    </a:schemeClr>
                  </a:gs>
                  <a:gs pos="100000">
                    <a:srgbClr val="1789A2"/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Liaison complète</a:t>
                </a:r>
                <a:endParaRPr lang="fr-FR" sz="1300" dirty="0"/>
              </a:p>
            </p:txBody>
          </p:sp>
          <p:sp>
            <p:nvSpPr>
              <p:cNvPr id="59" name="Titre 24"/>
              <p:cNvSpPr txBox="1">
                <a:spLocks/>
              </p:cNvSpPr>
              <p:nvPr/>
            </p:nvSpPr>
            <p:spPr>
              <a:xfrm>
                <a:off x="2505075" y="1471196"/>
                <a:ext cx="2609850" cy="338554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defTabSz="914400"/>
                <a:r>
                  <a:rPr kumimoji="0" lang="fr-FR" sz="1600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Chaîne d’information</a:t>
                </a:r>
                <a:endParaRPr kumimoji="0" lang="fr-FR" sz="1600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0" name="Titre 24"/>
              <p:cNvSpPr txBox="1">
                <a:spLocks/>
              </p:cNvSpPr>
              <p:nvPr/>
            </p:nvSpPr>
            <p:spPr>
              <a:xfrm>
                <a:off x="2505075" y="4290596"/>
                <a:ext cx="2609850" cy="338554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defTabSz="914400"/>
                <a:r>
                  <a:rPr kumimoji="0" lang="fr-FR" sz="1600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Chaîne d’</a:t>
                </a:r>
                <a:r>
                  <a:rPr lang="fr-FR" sz="1600" dirty="0" err="1" smtClean="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é</a:t>
                </a:r>
                <a:r>
                  <a:rPr kumimoji="0" lang="fr-FR" sz="1600" strike="noStrike" kern="1200" cap="none" spc="0" normalizeH="0" baseline="0" noProof="0" dirty="0" err="1" smtClean="0">
                    <a:ln>
                      <a:noFill/>
                    </a:ln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nergie</a:t>
                </a:r>
                <a:endParaRPr kumimoji="0" lang="fr-FR" sz="1600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Titre 24"/>
              <p:cNvSpPr txBox="1">
                <a:spLocks/>
              </p:cNvSpPr>
              <p:nvPr/>
            </p:nvSpPr>
            <p:spPr>
              <a:xfrm>
                <a:off x="260642" y="2082384"/>
                <a:ext cx="272758" cy="838200"/>
              </a:xfrm>
              <a:prstGeom prst="rect">
                <a:avLst/>
              </a:prstGeom>
            </p:spPr>
            <p:txBody>
              <a:bodyPr vert="vert270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defTabSz="914400"/>
                <a:r>
                  <a:rPr kumimoji="0" lang="fr-FR" sz="1300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Image</a:t>
                </a:r>
                <a:endParaRPr kumimoji="0" lang="fr-FR" sz="1300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3" name="Titre 24"/>
              <p:cNvSpPr txBox="1">
                <a:spLocks/>
              </p:cNvSpPr>
              <p:nvPr/>
            </p:nvSpPr>
            <p:spPr>
              <a:xfrm>
                <a:off x="6553202" y="1885950"/>
                <a:ext cx="472813" cy="1415634"/>
              </a:xfrm>
              <a:prstGeom prst="rect">
                <a:avLst/>
              </a:prstGeom>
            </p:spPr>
            <p:txBody>
              <a:bodyPr vert="vert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defTabSz="914400"/>
                <a:r>
                  <a:rPr kumimoji="0" lang="fr-FR" sz="1300" strike="noStrike" kern="1200" cap="none" spc="0" normalizeH="0" baseline="0" noProof="0" dirty="0" smtClean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Commande servomoteur</a:t>
                </a:r>
                <a:endParaRPr kumimoji="0" lang="fr-FR" sz="1300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  <p:cxnSp>
          <p:nvCxnSpPr>
            <p:cNvPr id="65" name="Connecteur droit 64"/>
            <p:cNvCxnSpPr>
              <a:stCxn id="50" idx="0"/>
              <a:endCxn id="14" idx="2"/>
            </p:cNvCxnSpPr>
            <p:nvPr/>
          </p:nvCxnSpPr>
          <p:spPr>
            <a:xfrm rot="5400000" flipH="1" flipV="1">
              <a:off x="1676400" y="23093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>
              <a:stCxn id="51" idx="0"/>
              <a:endCxn id="15" idx="2"/>
            </p:cNvCxnSpPr>
            <p:nvPr/>
          </p:nvCxnSpPr>
          <p:spPr>
            <a:xfrm rot="5400000" flipH="1" flipV="1">
              <a:off x="3429000" y="23093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>
              <a:stCxn id="52" idx="0"/>
              <a:endCxn id="16" idx="2"/>
            </p:cNvCxnSpPr>
            <p:nvPr/>
          </p:nvCxnSpPr>
          <p:spPr>
            <a:xfrm rot="5400000" flipH="1" flipV="1">
              <a:off x="5181600" y="23093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/>
            <p:cNvCxnSpPr>
              <a:stCxn id="56" idx="0"/>
              <a:endCxn id="20" idx="2"/>
            </p:cNvCxnSpPr>
            <p:nvPr/>
          </p:nvCxnSpPr>
          <p:spPr>
            <a:xfrm rot="5400000" flipH="1" flipV="1">
              <a:off x="6934200" y="36047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>
              <a:stCxn id="55" idx="0"/>
              <a:endCxn id="19" idx="2"/>
            </p:cNvCxnSpPr>
            <p:nvPr/>
          </p:nvCxnSpPr>
          <p:spPr>
            <a:xfrm rot="5400000" flipH="1" flipV="1">
              <a:off x="5181600" y="36047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74"/>
            <p:cNvCxnSpPr>
              <a:stCxn id="54" idx="0"/>
              <a:endCxn id="18" idx="2"/>
            </p:cNvCxnSpPr>
            <p:nvPr/>
          </p:nvCxnSpPr>
          <p:spPr>
            <a:xfrm rot="5400000" flipH="1" flipV="1">
              <a:off x="3429000" y="36047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>
              <a:stCxn id="53" idx="0"/>
              <a:endCxn id="17" idx="2"/>
            </p:cNvCxnSpPr>
            <p:nvPr/>
          </p:nvCxnSpPr>
          <p:spPr>
            <a:xfrm rot="5400000" flipH="1" flipV="1">
              <a:off x="1676400" y="3604796"/>
              <a:ext cx="152400" cy="158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4"/>
          <p:cNvSpPr txBox="1">
            <a:spLocks/>
          </p:cNvSpPr>
          <p:nvPr/>
        </p:nvSpPr>
        <p:spPr>
          <a:xfrm>
            <a:off x="685800" y="1428750"/>
            <a:ext cx="4267200" cy="3139321"/>
          </a:xfrm>
          <a:prstGeom prst="rect">
            <a:avLst/>
          </a:prstGeom>
        </p:spPr>
        <p:txBody>
          <a:bodyPr vert="horz" wrap="square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Les outils de programmation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L’utilisation de</a:t>
            </a:r>
            <a:r>
              <a:rPr kumimoji="0" lang="fr-FR" sz="2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 caméra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La commande des servomoteurs</a:t>
            </a:r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effectLst>
            <a:reflection stA="0" endPos="0" dir="5400000" sy="-100000" algn="bl" rotWithShape="0"/>
          </a:effectLst>
        </p:spPr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 startAt="3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La programmation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Image 6" descr="cmucamdess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054872"/>
            <a:ext cx="3867065" cy="37465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notep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81150"/>
            <a:ext cx="8915400" cy="6402878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La programmation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Les outils</a:t>
            </a:r>
            <a:r>
              <a:rPr kumimoji="0" lang="fr-FR" sz="2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de programmation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228600" y="2038350"/>
            <a:ext cx="4572000" cy="2092881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Notepad++,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Cygwin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, Philips LPC210x FLASH Utility et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CMUcam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 Frame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Grabber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Le C et L’API de la « Carnegie Mellon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University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 »</a:t>
            </a:r>
          </a:p>
        </p:txBody>
      </p:sp>
      <p:pic>
        <p:nvPicPr>
          <p:cNvPr id="8" name="Image 7" descr="philip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562350"/>
            <a:ext cx="6204857" cy="3429000"/>
          </a:xfrm>
          <a:prstGeom prst="rect">
            <a:avLst/>
          </a:prstGeom>
        </p:spPr>
      </p:pic>
      <p:pic>
        <p:nvPicPr>
          <p:cNvPr id="10" name="Image 9" descr="cmucamgrabb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581150"/>
            <a:ext cx="6739609" cy="3781814"/>
          </a:xfrm>
          <a:prstGeom prst="rect">
            <a:avLst/>
          </a:prstGeom>
        </p:spPr>
      </p:pic>
      <p:pic>
        <p:nvPicPr>
          <p:cNvPr id="6" name="Picture 6" descr="cygwi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92781" y="3562350"/>
            <a:ext cx="5175419" cy="3030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algn="ctr"/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Problématique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6" name="Titre 24"/>
          <p:cNvSpPr txBox="1">
            <a:spLocks/>
          </p:cNvSpPr>
          <p:nvPr/>
        </p:nvSpPr>
        <p:spPr>
          <a:xfrm>
            <a:off x="685800" y="1663809"/>
            <a:ext cx="7772400" cy="2062103"/>
          </a:xfrm>
          <a:prstGeom prst="rect">
            <a:avLst/>
          </a:prstGeom>
        </p:spPr>
        <p:txBody>
          <a:bodyPr vert="horz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indent="-857250" algn="ctr" defTabSz="914400">
              <a:spcBef>
                <a:spcPct val="0"/>
              </a:spcBef>
            </a:pPr>
            <a:r>
              <a:rPr lang="fr-FR" sz="32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Comment une caméra</a:t>
            </a:r>
          </a:p>
          <a:p>
            <a:pPr marL="857250" indent="-857250" algn="ctr" defTabSz="914400">
              <a:spcBef>
                <a:spcPct val="0"/>
              </a:spcBef>
            </a:pPr>
            <a:r>
              <a:rPr lang="fr-FR" sz="32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embarquée peut-elle optimiser la</a:t>
            </a:r>
          </a:p>
          <a:p>
            <a:pPr marL="857250" indent="-857250" algn="ctr" defTabSz="914400">
              <a:spcBef>
                <a:spcPct val="0"/>
              </a:spcBef>
            </a:pPr>
            <a:r>
              <a:rPr lang="fr-FR" sz="32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vitesse de déplacement d’un</a:t>
            </a:r>
          </a:p>
          <a:p>
            <a:pPr marL="857250" indent="-857250" algn="ctr" defTabSz="914400">
              <a:spcBef>
                <a:spcPct val="0"/>
              </a:spcBef>
            </a:pPr>
            <a:r>
              <a:rPr lang="fr-FR" sz="32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robot suiveur de ligne ?</a:t>
            </a:r>
            <a:endParaRPr kumimoji="0" lang="fr-FR" sz="3200" b="1" i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c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937171"/>
            <a:ext cx="2514600" cy="241265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 txBox="1">
            <a:spLocks/>
          </p:cNvSpPr>
          <p:nvPr/>
        </p:nvSpPr>
        <p:spPr>
          <a:xfrm>
            <a:off x="533400" y="4400550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L’utilisation de la caméra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er 15"/>
          <p:cNvGrpSpPr/>
          <p:nvPr/>
        </p:nvGrpSpPr>
        <p:grpSpPr>
          <a:xfrm>
            <a:off x="3943349" y="57150"/>
            <a:ext cx="5048251" cy="4038600"/>
            <a:chOff x="3886200" y="209550"/>
            <a:chExt cx="5048251" cy="4038600"/>
          </a:xfrm>
        </p:grpSpPr>
        <p:pic>
          <p:nvPicPr>
            <p:cNvPr id="12" name="Image 11" descr="HSV_con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209550"/>
              <a:ext cx="5048251" cy="4038600"/>
            </a:xfrm>
            <a:prstGeom prst="rect">
              <a:avLst/>
            </a:prstGeom>
            <a:effectLst>
              <a:outerShdw blurRad="50800" dist="63500" dir="2700000">
                <a:srgbClr val="000000">
                  <a:alpha val="43000"/>
                </a:srgbClr>
              </a:outerShdw>
            </a:effectLst>
          </p:spPr>
        </p:pic>
        <p:sp>
          <p:nvSpPr>
            <p:cNvPr id="15" name="Titre 24"/>
            <p:cNvSpPr txBox="1">
              <a:spLocks/>
            </p:cNvSpPr>
            <p:nvPr/>
          </p:nvSpPr>
          <p:spPr>
            <a:xfrm>
              <a:off x="7086600" y="3652927"/>
              <a:ext cx="1219200" cy="338554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defTabSz="914400"/>
              <a:r>
                <a:rPr lang="fr-FR" sz="1600" i="1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Cône HSV</a:t>
              </a:r>
              <a:endParaRPr kumimoji="0" lang="fr-FR" sz="1600" i="1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096800" y="209550"/>
            <a:ext cx="1828800" cy="2368629"/>
            <a:chOff x="2667000" y="2038350"/>
            <a:chExt cx="1828800" cy="2368629"/>
          </a:xfrm>
        </p:grpSpPr>
        <p:sp>
          <p:nvSpPr>
            <p:cNvPr id="19" name="Titre 24"/>
            <p:cNvSpPr txBox="1">
              <a:spLocks/>
            </p:cNvSpPr>
            <p:nvPr/>
          </p:nvSpPr>
          <p:spPr>
            <a:xfrm>
              <a:off x="2667000" y="3575982"/>
              <a:ext cx="1828800" cy="830997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algn="ctr" defTabSz="914400"/>
              <a:r>
                <a:rPr lang="fr-FR" sz="1600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Gris</a:t>
              </a:r>
            </a:p>
            <a:p>
              <a:pPr defTabSz="914400"/>
              <a:r>
                <a:rPr lang="fr-FR" sz="1600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RGB 127 127 127</a:t>
              </a:r>
            </a:p>
            <a:p>
              <a:pPr defTabSz="914400"/>
              <a:r>
                <a:rPr kumimoji="0" lang="fr-FR" sz="1600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rPr>
                <a:t>HSV xxx 000 127</a:t>
              </a:r>
              <a:endParaRPr kumimoji="0" lang="fr-FR" sz="1600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" name="Titre 24"/>
            <p:cNvSpPr txBox="1">
              <a:spLocks/>
            </p:cNvSpPr>
            <p:nvPr/>
          </p:nvSpPr>
          <p:spPr>
            <a:xfrm>
              <a:off x="2667000" y="2807553"/>
              <a:ext cx="1828800" cy="830997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algn="ctr" defTabSz="914400"/>
              <a:r>
                <a:rPr lang="fr-FR" sz="1600" dirty="0" smtClean="0">
                  <a:solidFill>
                    <a:srgbClr val="FF8000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Orange</a:t>
              </a:r>
            </a:p>
            <a:p>
              <a:pPr defTabSz="914400"/>
              <a:r>
                <a:rPr lang="fr-FR" sz="1600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RGB 255 127 000</a:t>
              </a:r>
            </a:p>
            <a:p>
              <a:pPr defTabSz="914400"/>
              <a:r>
                <a:rPr kumimoji="0" lang="fr-FR" sz="1600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rPr>
                <a:t>HSV 030 100 100</a:t>
              </a:r>
              <a:endParaRPr kumimoji="0" lang="fr-FR" sz="1600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" name="Titre 24"/>
            <p:cNvSpPr txBox="1">
              <a:spLocks/>
            </p:cNvSpPr>
            <p:nvPr/>
          </p:nvSpPr>
          <p:spPr>
            <a:xfrm>
              <a:off x="2667000" y="2038350"/>
              <a:ext cx="1828800" cy="830997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algn="ctr" defTabSz="914400"/>
              <a:r>
                <a:rPr lang="fr-FR" sz="1600" dirty="0" smtClean="0">
                  <a:solidFill>
                    <a:srgbClr val="00FF00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Vert</a:t>
              </a:r>
            </a:p>
            <a:p>
              <a:pPr defTabSz="914400"/>
              <a:r>
                <a:rPr lang="fr-FR" sz="1600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RGB 000 255 000</a:t>
              </a:r>
            </a:p>
            <a:p>
              <a:pPr defTabSz="914400"/>
              <a:r>
                <a:rPr kumimoji="0" lang="fr-FR" sz="1600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rPr>
                <a:t>HSV 120 100 100</a:t>
              </a:r>
              <a:endParaRPr kumimoji="0" lang="fr-FR" sz="1600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745800" y="2504956"/>
            <a:ext cx="2530800" cy="1908176"/>
            <a:chOff x="136200" y="2495550"/>
            <a:chExt cx="2530800" cy="1908176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611188" y="2800350"/>
              <a:ext cx="1905000" cy="1588"/>
            </a:xfrm>
            <a:prstGeom prst="straightConnector1">
              <a:avLst/>
            </a:prstGeom>
            <a:ln w="28575" cap="flat" cmpd="sng">
              <a:gradFill flip="none" rotWithShape="1">
                <a:gsLst>
                  <a:gs pos="0">
                    <a:schemeClr val="accent1"/>
                  </a:gs>
                  <a:gs pos="54000">
                    <a:schemeClr val="bg2">
                      <a:lumMod val="75000"/>
                    </a:schemeClr>
                  </a:gs>
                </a:gsLst>
                <a:lin ang="0" scaled="1"/>
                <a:tileRect/>
              </a:gra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er 33"/>
            <p:cNvGrpSpPr/>
            <p:nvPr/>
          </p:nvGrpSpPr>
          <p:grpSpPr>
            <a:xfrm>
              <a:off x="136200" y="2495550"/>
              <a:ext cx="2530800" cy="1908176"/>
              <a:chOff x="136200" y="2495550"/>
              <a:chExt cx="2530800" cy="1908176"/>
            </a:xfrm>
          </p:grpSpPr>
          <p:pic>
            <p:nvPicPr>
              <p:cNvPr id="14" name="Image 13" descr="Capture02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00" y="2876550"/>
                <a:ext cx="1638300" cy="1343025"/>
              </a:xfrm>
              <a:prstGeom prst="rect">
                <a:avLst/>
              </a:prstGeom>
            </p:spPr>
          </p:pic>
          <p:cxnSp>
            <p:nvCxnSpPr>
              <p:cNvPr id="25" name="Connecteur droit avec flèche 24"/>
              <p:cNvCxnSpPr/>
              <p:nvPr/>
            </p:nvCxnSpPr>
            <p:spPr>
              <a:xfrm rot="5400000">
                <a:off x="-190897" y="3601641"/>
                <a:ext cx="1602582" cy="1588"/>
              </a:xfrm>
              <a:prstGeom prst="straightConnector1">
                <a:avLst/>
              </a:prstGeom>
              <a:ln w="28575" cap="flat" cmpd="sng">
                <a:gradFill flip="none" rotWithShape="1">
                  <a:gsLst>
                    <a:gs pos="0">
                      <a:schemeClr val="accent1"/>
                    </a:gs>
                    <a:gs pos="54000">
                      <a:schemeClr val="bg2">
                        <a:lumMod val="75000"/>
                      </a:schemeClr>
                    </a:gs>
                  </a:gsLst>
                  <a:lin ang="0" scaled="1"/>
                  <a:tileRect/>
                </a:gradFill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itre 24"/>
              <p:cNvSpPr txBox="1">
                <a:spLocks/>
              </p:cNvSpPr>
              <p:nvPr/>
            </p:nvSpPr>
            <p:spPr>
              <a:xfrm>
                <a:off x="304800" y="2568773"/>
                <a:ext cx="381000" cy="307777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algn="ctr" defTabSz="914400"/>
                <a:r>
                  <a:rPr lang="fr-FR" sz="1400" i="1" dirty="0" smtClean="0"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0</a:t>
                </a:r>
                <a:endParaRPr kumimoji="0" lang="fr-FR" sz="1400" i="1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0" name="Titre 24"/>
              <p:cNvSpPr txBox="1">
                <a:spLocks/>
              </p:cNvSpPr>
              <p:nvPr/>
            </p:nvSpPr>
            <p:spPr>
              <a:xfrm>
                <a:off x="2057400" y="2495550"/>
                <a:ext cx="609600" cy="307777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algn="ctr" defTabSz="914400"/>
                <a:r>
                  <a:rPr kumimoji="0" lang="fr-FR" sz="1400" i="1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176</a:t>
                </a:r>
                <a:endParaRPr kumimoji="0" lang="fr-FR" sz="1400" i="1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" name="Titre 24"/>
              <p:cNvSpPr txBox="1">
                <a:spLocks/>
              </p:cNvSpPr>
              <p:nvPr/>
            </p:nvSpPr>
            <p:spPr>
              <a:xfrm>
                <a:off x="136200" y="3940373"/>
                <a:ext cx="473400" cy="307777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algn="ctr" defTabSz="914400"/>
                <a:r>
                  <a:rPr kumimoji="0" lang="fr-FR" sz="1400" i="1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2">
                        <a:lumMod val="50000"/>
                      </a:schemeClr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uLnTx/>
                    <a:uFillTx/>
                    <a:latin typeface="+mj-lt"/>
                    <a:ea typeface="+mj-ea"/>
                    <a:cs typeface="+mj-cs"/>
                  </a:rPr>
                  <a:t>88</a:t>
                </a:r>
                <a:endParaRPr kumimoji="0" lang="fr-FR" sz="1400" i="1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 96" descr="screen-capture-4.png"/>
          <p:cNvPicPr>
            <a:picLocks noChangeAspect="1"/>
          </p:cNvPicPr>
          <p:nvPr/>
        </p:nvPicPr>
        <p:blipFill>
          <a:blip r:embed="rId3">
            <a:lum bright="-7000"/>
          </a:blip>
          <a:stretch>
            <a:fillRect/>
          </a:stretch>
        </p:blipFill>
        <p:spPr>
          <a:xfrm>
            <a:off x="3982855" y="0"/>
            <a:ext cx="5161145" cy="51435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" name="Titre 2"/>
          <p:cNvSpPr txBox="1">
            <a:spLocks/>
          </p:cNvSpPr>
          <p:nvPr/>
        </p:nvSpPr>
        <p:spPr>
          <a:xfrm>
            <a:off x="533400" y="4400550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L’utilisation de la caméra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93" name="Grouper 92"/>
          <p:cNvGrpSpPr/>
          <p:nvPr/>
        </p:nvGrpSpPr>
        <p:grpSpPr>
          <a:xfrm>
            <a:off x="355600" y="154186"/>
            <a:ext cx="8432800" cy="4201116"/>
            <a:chOff x="355600" y="154186"/>
            <a:chExt cx="8432800" cy="4201116"/>
          </a:xfrm>
        </p:grpSpPr>
        <p:cxnSp>
          <p:nvCxnSpPr>
            <p:cNvPr id="63" name="Connecteur droit 62"/>
            <p:cNvCxnSpPr>
              <a:stCxn id="23" idx="2"/>
              <a:endCxn id="32" idx="0"/>
            </p:cNvCxnSpPr>
            <p:nvPr/>
          </p:nvCxnSpPr>
          <p:spPr>
            <a:xfrm rot="5400000">
              <a:off x="1237960" y="1301926"/>
              <a:ext cx="1359480" cy="1588"/>
            </a:xfrm>
            <a:prstGeom prst="line">
              <a:avLst/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er 60"/>
            <p:cNvGrpSpPr/>
            <p:nvPr/>
          </p:nvGrpSpPr>
          <p:grpSpPr>
            <a:xfrm>
              <a:off x="355600" y="154186"/>
              <a:ext cx="8432800" cy="4201116"/>
              <a:chOff x="355600" y="154186"/>
              <a:chExt cx="8432800" cy="4201116"/>
            </a:xfrm>
          </p:grpSpPr>
          <p:sp>
            <p:nvSpPr>
              <p:cNvPr id="15" name="Titre 24"/>
              <p:cNvSpPr txBox="1">
                <a:spLocks/>
              </p:cNvSpPr>
              <p:nvPr/>
            </p:nvSpPr>
            <p:spPr>
              <a:xfrm>
                <a:off x="355600" y="3943350"/>
                <a:ext cx="3276600" cy="338554"/>
              </a:xfrm>
              <a:prstGeom prst="rect">
                <a:avLst/>
              </a:prstGeom>
            </p:spPr>
            <p:txBody>
              <a:bodyPr vert="horz" wrap="square" lIns="36000" rIns="36000" anchor="ctr">
                <a:spAutoFit/>
                <a:scene3d>
                  <a:camera prst="orthographicFront"/>
                  <a:lightRig rig="soft" dir="t"/>
                </a:scene3d>
                <a:sp3d prstMaterial="softEdge">
                  <a:bevelT w="25400" h="25400"/>
                </a:sp3d>
              </a:bodyPr>
              <a:lstStyle/>
              <a:p>
                <a:pPr algn="ctr" defTabSz="914400"/>
                <a:r>
                  <a:rPr lang="fr-FR" sz="1600" i="1" dirty="0" err="1" smtClean="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Algorigramme</a:t>
                </a:r>
                <a:r>
                  <a:rPr lang="fr-FR" sz="1600" i="1" dirty="0" smtClean="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 d’</a:t>
                </a:r>
                <a:r>
                  <a:rPr lang="fr-FR" sz="1600" i="1" dirty="0" err="1" smtClean="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ImgAnalysis</a:t>
                </a:r>
                <a:r>
                  <a:rPr lang="fr-FR" sz="1600" i="1" dirty="0" smtClean="0">
                    <a:solidFill>
                      <a:schemeClr val="tx2"/>
                    </a:solidFill>
                    <a:effectLst>
                      <a:outerShdw blurRad="31750" dist="25400" dir="5400000" algn="tl" rotWithShape="0">
                        <a:srgbClr val="000000">
                          <a:alpha val="25000"/>
                        </a:srgbClr>
                      </a:outerShdw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kumimoji="0" lang="fr-FR" sz="1600" i="1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59" name="Grouper 58"/>
              <p:cNvGrpSpPr/>
              <p:nvPr/>
            </p:nvGrpSpPr>
            <p:grpSpPr>
              <a:xfrm>
                <a:off x="355600" y="737294"/>
                <a:ext cx="3124200" cy="2334558"/>
                <a:chOff x="990600" y="737294"/>
                <a:chExt cx="3124200" cy="2334558"/>
              </a:xfrm>
            </p:grpSpPr>
            <p:sp>
              <p:nvSpPr>
                <p:cNvPr id="28" name="Données 27"/>
                <p:cNvSpPr/>
                <p:nvPr/>
              </p:nvSpPr>
              <p:spPr>
                <a:xfrm>
                  <a:off x="1219200" y="737294"/>
                  <a:ext cx="2667000" cy="468000"/>
                </a:xfrm>
                <a:prstGeom prst="flowChartInputOutpu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1300" dirty="0" err="1" smtClean="0"/>
                    <a:t>Récuperation</a:t>
                  </a:r>
                  <a:r>
                    <a:rPr lang="fr-FR" sz="1300" dirty="0" smtClean="0"/>
                    <a:t> de l’image</a:t>
                  </a:r>
                  <a:endParaRPr lang="fr-FR" sz="1300" dirty="0"/>
                </a:p>
              </p:txBody>
            </p:sp>
            <p:sp>
              <p:nvSpPr>
                <p:cNvPr id="32" name="Processus 31"/>
                <p:cNvSpPr/>
                <p:nvPr/>
              </p:nvSpPr>
              <p:spPr>
                <a:xfrm>
                  <a:off x="1219200" y="1981666"/>
                  <a:ext cx="2667000" cy="468000"/>
                </a:xfrm>
                <a:prstGeom prst="flowChartProcess">
                  <a:avLst/>
                </a:prstGeom>
                <a:gradFill flip="none" rotWithShape="1">
                  <a:gsLst>
                    <a:gs pos="0">
                      <a:schemeClr val="accent1">
                        <a:shade val="15000"/>
                        <a:satMod val="180000"/>
                        <a:alpha val="50000"/>
                      </a:schemeClr>
                    </a:gs>
                    <a:gs pos="50000">
                      <a:schemeClr val="accent1">
                        <a:shade val="45000"/>
                        <a:satMod val="170000"/>
                        <a:alpha val="50000"/>
                      </a:schemeClr>
                    </a:gs>
                    <a:gs pos="68000">
                      <a:schemeClr val="accent1">
                        <a:tint val="99000"/>
                        <a:shade val="65000"/>
                        <a:satMod val="155000"/>
                        <a:alpha val="50000"/>
                      </a:schemeClr>
                    </a:gs>
                    <a:gs pos="100000">
                      <a:schemeClr val="accent1">
                        <a:tint val="95500"/>
                        <a:shade val="100000"/>
                        <a:satMod val="155000"/>
                        <a:alpha val="50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1300" dirty="0" smtClean="0"/>
                    <a:t>Chargement d’une ligne dans la mémoire</a:t>
                  </a:r>
                  <a:endParaRPr lang="fr-FR" sz="1300" dirty="0"/>
                </a:p>
              </p:txBody>
            </p:sp>
            <p:sp>
              <p:nvSpPr>
                <p:cNvPr id="34" name="Processus 33"/>
                <p:cNvSpPr/>
                <p:nvPr/>
              </p:nvSpPr>
              <p:spPr>
                <a:xfrm>
                  <a:off x="1219200" y="2603852"/>
                  <a:ext cx="2667000" cy="468000"/>
                </a:xfrm>
                <a:prstGeom prst="flowChartProcess">
                  <a:avLst/>
                </a:prstGeom>
                <a:gradFill flip="none" rotWithShape="1">
                  <a:gsLst>
                    <a:gs pos="0">
                      <a:schemeClr val="accent1">
                        <a:shade val="15000"/>
                        <a:satMod val="180000"/>
                        <a:alpha val="50000"/>
                      </a:schemeClr>
                    </a:gs>
                    <a:gs pos="50000">
                      <a:schemeClr val="accent1">
                        <a:shade val="45000"/>
                        <a:satMod val="170000"/>
                        <a:alpha val="50000"/>
                      </a:schemeClr>
                    </a:gs>
                    <a:gs pos="68000">
                      <a:schemeClr val="accent1">
                        <a:tint val="99000"/>
                        <a:shade val="65000"/>
                        <a:satMod val="155000"/>
                        <a:alpha val="50000"/>
                      </a:schemeClr>
                    </a:gs>
                    <a:gs pos="100000">
                      <a:schemeClr val="accent1">
                        <a:tint val="95500"/>
                        <a:shade val="100000"/>
                        <a:satMod val="155000"/>
                        <a:alpha val="50000"/>
                      </a:schemeClr>
                    </a:gs>
                  </a:gsLst>
                  <a:lin ang="16200000" scaled="0"/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1300" dirty="0" smtClean="0"/>
                    <a:t>Recherche du pixel le plus sombre de la ligne</a:t>
                  </a:r>
                  <a:endParaRPr lang="fr-FR" sz="1300" dirty="0"/>
                </a:p>
              </p:txBody>
            </p:sp>
            <p:sp>
              <p:nvSpPr>
                <p:cNvPr id="35" name="Trapèze 34"/>
                <p:cNvSpPr/>
                <p:nvPr/>
              </p:nvSpPr>
              <p:spPr>
                <a:xfrm>
                  <a:off x="990600" y="1359480"/>
                  <a:ext cx="3124200" cy="468000"/>
                </a:xfrm>
                <a:prstGeom prst="trapezoid">
                  <a:avLst>
                    <a:gd name="adj" fmla="val 111724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1300" dirty="0" smtClean="0"/>
                    <a:t>10 répétitions</a:t>
                  </a:r>
                  <a:endParaRPr lang="fr-FR" sz="1300" dirty="0"/>
                </a:p>
              </p:txBody>
            </p:sp>
          </p:grpSp>
          <p:sp>
            <p:nvSpPr>
              <p:cNvPr id="23" name="Autre processus 22"/>
              <p:cNvSpPr/>
              <p:nvPr/>
            </p:nvSpPr>
            <p:spPr>
              <a:xfrm>
                <a:off x="355600" y="154186"/>
                <a:ext cx="3124200" cy="468000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Appel d’</a:t>
                </a:r>
                <a:r>
                  <a:rPr lang="fr-FR" sz="1300" dirty="0" err="1" smtClean="0"/>
                  <a:t>ImgAnalysis</a:t>
                </a:r>
                <a:endParaRPr lang="fr-FR" sz="1300" dirty="0"/>
              </a:p>
            </p:txBody>
          </p:sp>
          <p:sp>
            <p:nvSpPr>
              <p:cNvPr id="36" name="Trapèze 35"/>
              <p:cNvSpPr/>
              <p:nvPr/>
            </p:nvSpPr>
            <p:spPr>
              <a:xfrm rot="10800000">
                <a:off x="4927600" y="1981666"/>
                <a:ext cx="3124200" cy="468000"/>
              </a:xfrm>
              <a:prstGeom prst="trapezoid">
                <a:avLst>
                  <a:gd name="adj" fmla="val 11710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fr-FR" sz="1300" dirty="0" smtClean="0"/>
              </a:p>
            </p:txBody>
          </p:sp>
          <p:sp>
            <p:nvSpPr>
              <p:cNvPr id="37" name="Processus 36"/>
              <p:cNvSpPr/>
              <p:nvPr/>
            </p:nvSpPr>
            <p:spPr>
              <a:xfrm>
                <a:off x="4064000" y="3265116"/>
                <a:ext cx="2667000" cy="468000"/>
              </a:xfrm>
              <a:prstGeom prst="flowChart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Calcul de la moyenne de l’abscisse des pixels sombres</a:t>
                </a:r>
                <a:endParaRPr lang="fr-FR" sz="1300" dirty="0"/>
              </a:p>
            </p:txBody>
          </p:sp>
          <p:sp>
            <p:nvSpPr>
              <p:cNvPr id="38" name="Autre processus 37"/>
              <p:cNvSpPr/>
              <p:nvPr/>
            </p:nvSpPr>
            <p:spPr>
              <a:xfrm>
                <a:off x="3835400" y="3887302"/>
                <a:ext cx="3124200" cy="468000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Renvoie de la moyenne</a:t>
                </a:r>
                <a:endParaRPr lang="fr-FR" sz="1300" dirty="0"/>
              </a:p>
            </p:txBody>
          </p:sp>
          <p:sp>
            <p:nvSpPr>
              <p:cNvPr id="54" name="Processus 53"/>
              <p:cNvSpPr/>
              <p:nvPr/>
            </p:nvSpPr>
            <p:spPr>
              <a:xfrm>
                <a:off x="4064000" y="1359480"/>
                <a:ext cx="2667000" cy="46800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1">
                      <a:shade val="15000"/>
                      <a:satMod val="180000"/>
                      <a:alpha val="50000"/>
                    </a:schemeClr>
                  </a:gs>
                  <a:gs pos="50000">
                    <a:schemeClr val="accent1">
                      <a:shade val="45000"/>
                      <a:satMod val="170000"/>
                      <a:alpha val="50000"/>
                    </a:schemeClr>
                  </a:gs>
                  <a:gs pos="68000">
                    <a:schemeClr val="accent1">
                      <a:tint val="99000"/>
                      <a:shade val="65000"/>
                      <a:satMod val="155000"/>
                      <a:alpha val="50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Sauvegarde de l’abscisse du pixel</a:t>
                </a:r>
                <a:endParaRPr lang="fr-FR" sz="1300" dirty="0"/>
              </a:p>
            </p:txBody>
          </p:sp>
          <p:sp>
            <p:nvSpPr>
              <p:cNvPr id="55" name="Décision 54"/>
              <p:cNvSpPr/>
              <p:nvPr/>
            </p:nvSpPr>
            <p:spPr>
              <a:xfrm>
                <a:off x="5156200" y="737294"/>
                <a:ext cx="2667000" cy="468000"/>
              </a:xfrm>
              <a:prstGeom prst="flowChartDecision">
                <a:avLst/>
              </a:prstGeom>
              <a:gradFill flip="none" rotWithShape="1">
                <a:gsLst>
                  <a:gs pos="0">
                    <a:schemeClr val="accent1">
                      <a:shade val="15000"/>
                      <a:satMod val="180000"/>
                      <a:alpha val="50000"/>
                    </a:schemeClr>
                  </a:gs>
                  <a:gs pos="50000">
                    <a:schemeClr val="accent1">
                      <a:shade val="45000"/>
                      <a:satMod val="170000"/>
                      <a:alpha val="50000"/>
                    </a:schemeClr>
                  </a:gs>
                  <a:gs pos="68000">
                    <a:schemeClr val="accent1">
                      <a:tint val="99000"/>
                      <a:shade val="65000"/>
                      <a:satMod val="155000"/>
                      <a:alpha val="50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100" dirty="0" smtClean="0"/>
                  <a:t>Si le pixel est noir</a:t>
                </a:r>
                <a:endParaRPr lang="fr-FR" sz="1100" dirty="0"/>
              </a:p>
            </p:txBody>
          </p:sp>
          <p:sp>
            <p:nvSpPr>
              <p:cNvPr id="56" name="Décision 55"/>
              <p:cNvSpPr/>
              <p:nvPr/>
            </p:nvSpPr>
            <p:spPr>
              <a:xfrm>
                <a:off x="4927600" y="2603852"/>
                <a:ext cx="3124200" cy="468000"/>
              </a:xfrm>
              <a:prstGeom prst="flowChartDecisio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100" dirty="0" smtClean="0"/>
                  <a:t>Si il y a suffisamment de pixel noirs</a:t>
                </a:r>
                <a:endParaRPr lang="fr-FR" sz="1100" dirty="0"/>
              </a:p>
            </p:txBody>
          </p:sp>
          <p:sp>
            <p:nvSpPr>
              <p:cNvPr id="58" name="Autre processus 57"/>
              <p:cNvSpPr/>
              <p:nvPr/>
            </p:nvSpPr>
            <p:spPr>
              <a:xfrm>
                <a:off x="7188200" y="3887302"/>
                <a:ext cx="1600200" cy="468000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fr-FR" sz="1300" dirty="0" smtClean="0"/>
                  <a:t>Indication de l’absence de ligne</a:t>
                </a:r>
                <a:endParaRPr lang="fr-FR" sz="1300" dirty="0"/>
              </a:p>
            </p:txBody>
          </p:sp>
        </p:grpSp>
        <p:cxnSp>
          <p:nvCxnSpPr>
            <p:cNvPr id="67" name="Forme 66"/>
            <p:cNvCxnSpPr>
              <a:stCxn id="34" idx="2"/>
              <a:endCxn id="55" idx="0"/>
            </p:cNvCxnSpPr>
            <p:nvPr/>
          </p:nvCxnSpPr>
          <p:spPr>
            <a:xfrm rot="5400000" flipH="1" flipV="1">
              <a:off x="3036421" y="-381427"/>
              <a:ext cx="2334558" cy="4572000"/>
            </a:xfrm>
            <a:prstGeom prst="bentConnector5">
              <a:avLst>
                <a:gd name="adj1" fmla="val -18161"/>
                <a:gd name="adj2" fmla="val 42877"/>
                <a:gd name="adj3" fmla="val 115371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Forme 71"/>
            <p:cNvCxnSpPr>
              <a:stCxn id="36" idx="2"/>
              <a:endCxn id="55" idx="3"/>
            </p:cNvCxnSpPr>
            <p:nvPr/>
          </p:nvCxnSpPr>
          <p:spPr>
            <a:xfrm rot="5400000" flipH="1" flipV="1">
              <a:off x="6651264" y="809730"/>
              <a:ext cx="1010372" cy="1333500"/>
            </a:xfrm>
            <a:prstGeom prst="bentConnector4">
              <a:avLst>
                <a:gd name="adj1" fmla="val 7267"/>
                <a:gd name="adj2" fmla="val 161914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en angle 76"/>
            <p:cNvCxnSpPr>
              <a:stCxn id="54" idx="0"/>
              <a:endCxn id="55" idx="2"/>
            </p:cNvCxnSpPr>
            <p:nvPr/>
          </p:nvCxnSpPr>
          <p:spPr>
            <a:xfrm rot="5400000" flipH="1" flipV="1">
              <a:off x="5866507" y="736287"/>
              <a:ext cx="154186" cy="1092200"/>
            </a:xfrm>
            <a:prstGeom prst="bentConnector3">
              <a:avLst>
                <a:gd name="adj1" fmla="val 50000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36" idx="2"/>
              <a:endCxn id="54" idx="2"/>
            </p:cNvCxnSpPr>
            <p:nvPr/>
          </p:nvCxnSpPr>
          <p:spPr>
            <a:xfrm rot="16200000" flipV="1">
              <a:off x="5866507" y="1358473"/>
              <a:ext cx="154186" cy="1092200"/>
            </a:xfrm>
            <a:prstGeom prst="bentConnector3">
              <a:avLst>
                <a:gd name="adj1" fmla="val 50000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Forme 82"/>
            <p:cNvCxnSpPr>
              <a:stCxn id="56" idx="3"/>
              <a:endCxn id="58" idx="0"/>
            </p:cNvCxnSpPr>
            <p:nvPr/>
          </p:nvCxnSpPr>
          <p:spPr>
            <a:xfrm flipH="1">
              <a:off x="7988300" y="2837852"/>
              <a:ext cx="63500" cy="1049450"/>
            </a:xfrm>
            <a:prstGeom prst="bentConnector4">
              <a:avLst>
                <a:gd name="adj1" fmla="val -958307"/>
                <a:gd name="adj2" fmla="val 71492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en angle 87"/>
            <p:cNvCxnSpPr>
              <a:stCxn id="56" idx="2"/>
              <a:endCxn id="37" idx="0"/>
            </p:cNvCxnSpPr>
            <p:nvPr/>
          </p:nvCxnSpPr>
          <p:spPr>
            <a:xfrm rot="5400000">
              <a:off x="5846968" y="2622384"/>
              <a:ext cx="193264" cy="1092200"/>
            </a:xfrm>
            <a:prstGeom prst="bentConnector3">
              <a:avLst>
                <a:gd name="adj1" fmla="val 50000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37" idx="2"/>
              <a:endCxn id="38" idx="0"/>
            </p:cNvCxnSpPr>
            <p:nvPr/>
          </p:nvCxnSpPr>
          <p:spPr>
            <a:xfrm rot="5400000">
              <a:off x="5320407" y="3810209"/>
              <a:ext cx="154186" cy="1588"/>
            </a:xfrm>
            <a:prstGeom prst="bentConnector3">
              <a:avLst>
                <a:gd name="adj1" fmla="val 50000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en angle 91"/>
            <p:cNvCxnSpPr>
              <a:stCxn id="56" idx="0"/>
              <a:endCxn id="36" idx="0"/>
            </p:cNvCxnSpPr>
            <p:nvPr/>
          </p:nvCxnSpPr>
          <p:spPr>
            <a:xfrm rot="5400000" flipH="1" flipV="1">
              <a:off x="6412607" y="2526759"/>
              <a:ext cx="154186" cy="1588"/>
            </a:xfrm>
            <a:prstGeom prst="bentConnector3">
              <a:avLst>
                <a:gd name="adj1" fmla="val 50000"/>
              </a:avLst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32" idx="2"/>
              <a:endCxn id="34" idx="0"/>
            </p:cNvCxnSpPr>
            <p:nvPr/>
          </p:nvCxnSpPr>
          <p:spPr>
            <a:xfrm rot="5400000">
              <a:off x="1840607" y="2526759"/>
              <a:ext cx="154186" cy="1588"/>
            </a:xfrm>
            <a:prstGeom prst="line">
              <a:avLst/>
            </a:prstGeom>
            <a:ln w="28575" cmpd="sng">
              <a:gradFill flip="none" rotWithShape="1">
                <a:gsLst>
                  <a:gs pos="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  <a:gs pos="51000">
                    <a:schemeClr val="accent4">
                      <a:lumMod val="7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 txBox="1">
            <a:spLocks/>
          </p:cNvSpPr>
          <p:nvPr/>
        </p:nvSpPr>
        <p:spPr>
          <a:xfrm>
            <a:off x="533400" y="4399200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 commande des servomoteurs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re 24"/>
          <p:cNvSpPr txBox="1">
            <a:spLocks/>
          </p:cNvSpPr>
          <p:nvPr/>
        </p:nvSpPr>
        <p:spPr>
          <a:xfrm>
            <a:off x="761206" y="3909596"/>
            <a:ext cx="2972594" cy="338554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/>
            <a:r>
              <a:rPr lang="fr-FR" sz="1600" i="1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Algorigramme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fr-FR" sz="1600" i="1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MotComm</a:t>
            </a:r>
            <a:endParaRPr kumimoji="0" lang="fr-FR" sz="1600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7" name="Forme 66"/>
          <p:cNvCxnSpPr>
            <a:stCxn id="23" idx="2"/>
            <a:endCxn id="112" idx="0"/>
          </p:cNvCxnSpPr>
          <p:nvPr/>
        </p:nvCxnSpPr>
        <p:spPr>
          <a:xfrm rot="5400000">
            <a:off x="2454517" y="1038775"/>
            <a:ext cx="805172" cy="794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Forme 71"/>
          <p:cNvCxnSpPr>
            <a:stCxn id="56" idx="0"/>
            <a:endCxn id="55" idx="3"/>
          </p:cNvCxnSpPr>
          <p:nvPr/>
        </p:nvCxnSpPr>
        <p:spPr>
          <a:xfrm rot="16200000" flipV="1">
            <a:off x="6441203" y="1953653"/>
            <a:ext cx="147000" cy="610394"/>
          </a:xfrm>
          <a:prstGeom prst="bentConnector2">
            <a:avLst/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en angle 76"/>
          <p:cNvCxnSpPr>
            <a:stCxn id="49" idx="4"/>
            <a:endCxn id="38" idx="0"/>
          </p:cNvCxnSpPr>
          <p:nvPr/>
        </p:nvCxnSpPr>
        <p:spPr>
          <a:xfrm rot="5400000">
            <a:off x="6536786" y="2822035"/>
            <a:ext cx="286829" cy="1955800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78"/>
          <p:cNvCxnSpPr>
            <a:stCxn id="38" idx="0"/>
            <a:endCxn id="41" idx="4"/>
          </p:cNvCxnSpPr>
          <p:nvPr/>
        </p:nvCxnSpPr>
        <p:spPr>
          <a:xfrm rot="16200000" flipV="1">
            <a:off x="4329100" y="2570150"/>
            <a:ext cx="816000" cy="1930400"/>
          </a:xfrm>
          <a:prstGeom prst="bentConnector3">
            <a:avLst>
              <a:gd name="adj1" fmla="val 18076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en angle 87"/>
          <p:cNvCxnSpPr>
            <a:stCxn id="56" idx="2"/>
            <a:endCxn id="48" idx="1"/>
          </p:cNvCxnSpPr>
          <p:nvPr/>
        </p:nvCxnSpPr>
        <p:spPr>
          <a:xfrm rot="5400000">
            <a:off x="5867797" y="2305447"/>
            <a:ext cx="457200" cy="1447006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48" idx="4"/>
            <a:endCxn id="38" idx="0"/>
          </p:cNvCxnSpPr>
          <p:nvPr/>
        </p:nvCxnSpPr>
        <p:spPr>
          <a:xfrm rot="16200000" flipH="1">
            <a:off x="5396297" y="3637347"/>
            <a:ext cx="282600" cy="329406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en angle 91"/>
          <p:cNvCxnSpPr>
            <a:stCxn id="41" idx="1"/>
            <a:endCxn id="55" idx="2"/>
          </p:cNvCxnSpPr>
          <p:nvPr/>
        </p:nvCxnSpPr>
        <p:spPr>
          <a:xfrm rot="5400000" flipH="1" flipV="1">
            <a:off x="4171553" y="2019697"/>
            <a:ext cx="304800" cy="1104106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Forme 50"/>
          <p:cNvCxnSpPr>
            <a:stCxn id="49" idx="1"/>
            <a:endCxn id="56" idx="3"/>
          </p:cNvCxnSpPr>
          <p:nvPr/>
        </p:nvCxnSpPr>
        <p:spPr>
          <a:xfrm rot="5400000" flipH="1" flipV="1">
            <a:off x="7676565" y="2547886"/>
            <a:ext cx="686971" cy="723900"/>
          </a:xfrm>
          <a:prstGeom prst="bentConnector4">
            <a:avLst>
              <a:gd name="adj1" fmla="val 32969"/>
              <a:gd name="adj2" fmla="val 131579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Forme 66"/>
          <p:cNvCxnSpPr>
            <a:stCxn id="112" idx="3"/>
            <a:endCxn id="55" idx="0"/>
          </p:cNvCxnSpPr>
          <p:nvPr/>
        </p:nvCxnSpPr>
        <p:spPr>
          <a:xfrm>
            <a:off x="4190206" y="1675758"/>
            <a:ext cx="685800" cy="275592"/>
          </a:xfrm>
          <a:prstGeom prst="bentConnector2">
            <a:avLst/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Forme 66"/>
          <p:cNvCxnSpPr>
            <a:stCxn id="112" idx="2"/>
            <a:endCxn id="129" idx="1"/>
          </p:cNvCxnSpPr>
          <p:nvPr/>
        </p:nvCxnSpPr>
        <p:spPr>
          <a:xfrm rot="5400000">
            <a:off x="1764107" y="1631551"/>
            <a:ext cx="814392" cy="1370806"/>
          </a:xfrm>
          <a:prstGeom prst="bentConnector3">
            <a:avLst>
              <a:gd name="adj1" fmla="val 50000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Forme 66"/>
          <p:cNvCxnSpPr>
            <a:stCxn id="129" idx="4"/>
            <a:endCxn id="38" idx="0"/>
          </p:cNvCxnSpPr>
          <p:nvPr/>
        </p:nvCxnSpPr>
        <p:spPr>
          <a:xfrm rot="16200000" flipH="1">
            <a:off x="3186100" y="1427150"/>
            <a:ext cx="816000" cy="4216400"/>
          </a:xfrm>
          <a:prstGeom prst="bentConnector3">
            <a:avLst>
              <a:gd name="adj1" fmla="val 83254"/>
            </a:avLst>
          </a:prstGeom>
          <a:ln w="28575" cmpd="sng">
            <a:gradFill flip="none" rotWithShape="1">
              <a:gsLst>
                <a:gs pos="0">
                  <a:schemeClr val="accent1"/>
                </a:gs>
                <a:gs pos="100000">
                  <a:schemeClr val="bg2">
                    <a:lumMod val="50000"/>
                  </a:schemeClr>
                </a:gs>
                <a:gs pos="51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utre processus 37"/>
          <p:cNvSpPr/>
          <p:nvPr/>
        </p:nvSpPr>
        <p:spPr>
          <a:xfrm>
            <a:off x="4140200" y="3943350"/>
            <a:ext cx="3124200" cy="468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Retour au programme</a:t>
            </a:r>
            <a:endParaRPr lang="fr-FR" sz="1300" dirty="0"/>
          </a:p>
        </p:txBody>
      </p:sp>
      <p:sp>
        <p:nvSpPr>
          <p:cNvPr id="29" name="Processus 28"/>
          <p:cNvSpPr/>
          <p:nvPr/>
        </p:nvSpPr>
        <p:spPr>
          <a:xfrm>
            <a:off x="1523206" y="805172"/>
            <a:ext cx="2667000" cy="4680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Calcul de la vitesse relative</a:t>
            </a:r>
            <a:endParaRPr lang="fr-FR" sz="1300" dirty="0"/>
          </a:p>
        </p:txBody>
      </p:sp>
      <p:sp>
        <p:nvSpPr>
          <p:cNvPr id="23" name="Autre processus 22"/>
          <p:cNvSpPr/>
          <p:nvPr/>
        </p:nvSpPr>
        <p:spPr>
          <a:xfrm>
            <a:off x="1295400" y="168586"/>
            <a:ext cx="3124200" cy="468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Appel de </a:t>
            </a:r>
            <a:r>
              <a:rPr lang="fr-FR" sz="1300" dirty="0" err="1" smtClean="0"/>
              <a:t>MotComm</a:t>
            </a:r>
            <a:endParaRPr lang="fr-FR" sz="1300" dirty="0"/>
          </a:p>
        </p:txBody>
      </p:sp>
      <p:sp>
        <p:nvSpPr>
          <p:cNvPr id="55" name="Décision 54"/>
          <p:cNvSpPr/>
          <p:nvPr/>
        </p:nvSpPr>
        <p:spPr>
          <a:xfrm>
            <a:off x="3542506" y="1951350"/>
            <a:ext cx="2667000" cy="4680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100" dirty="0" smtClean="0"/>
              <a:t>Si Cam &amp; Léon est aligné</a:t>
            </a:r>
            <a:endParaRPr lang="fr-FR" sz="1100" dirty="0"/>
          </a:p>
        </p:txBody>
      </p:sp>
      <p:sp>
        <p:nvSpPr>
          <p:cNvPr id="56" name="Décision 55"/>
          <p:cNvSpPr/>
          <p:nvPr/>
        </p:nvSpPr>
        <p:spPr>
          <a:xfrm>
            <a:off x="5257800" y="2332350"/>
            <a:ext cx="3124200" cy="4680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100" dirty="0" smtClean="0"/>
              <a:t>Si le désaxement est à droite</a:t>
            </a:r>
            <a:endParaRPr lang="fr-FR" sz="1100" dirty="0"/>
          </a:p>
        </p:txBody>
      </p:sp>
      <p:sp>
        <p:nvSpPr>
          <p:cNvPr id="41" name="Données 40"/>
          <p:cNvSpPr/>
          <p:nvPr/>
        </p:nvSpPr>
        <p:spPr>
          <a:xfrm>
            <a:off x="2438400" y="2724150"/>
            <a:ext cx="2667000" cy="4032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Avancer tout droit</a:t>
            </a:r>
            <a:endParaRPr lang="fr-FR" sz="1300" dirty="0"/>
          </a:p>
        </p:txBody>
      </p:sp>
      <p:sp>
        <p:nvSpPr>
          <p:cNvPr id="48" name="Données 47"/>
          <p:cNvSpPr/>
          <p:nvPr/>
        </p:nvSpPr>
        <p:spPr>
          <a:xfrm>
            <a:off x="4039394" y="3257550"/>
            <a:ext cx="2667000" cy="4032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Avancer en tournant à droite</a:t>
            </a:r>
            <a:endParaRPr lang="fr-FR" sz="1300" dirty="0"/>
          </a:p>
        </p:txBody>
      </p:sp>
      <p:sp>
        <p:nvSpPr>
          <p:cNvPr id="49" name="Données 48"/>
          <p:cNvSpPr/>
          <p:nvPr/>
        </p:nvSpPr>
        <p:spPr>
          <a:xfrm>
            <a:off x="6324600" y="3253321"/>
            <a:ext cx="2667000" cy="4032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Avancer en tournant à gauche</a:t>
            </a:r>
            <a:endParaRPr lang="fr-FR" sz="1300" dirty="0"/>
          </a:p>
        </p:txBody>
      </p:sp>
      <p:sp>
        <p:nvSpPr>
          <p:cNvPr id="112" name="Décision 111"/>
          <p:cNvSpPr/>
          <p:nvPr/>
        </p:nvSpPr>
        <p:spPr>
          <a:xfrm>
            <a:off x="1523206" y="1441758"/>
            <a:ext cx="2667000" cy="468000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100" dirty="0" smtClean="0"/>
              <a:t>Si une ligne est détectée</a:t>
            </a:r>
            <a:endParaRPr lang="fr-FR" sz="1100" dirty="0"/>
          </a:p>
        </p:txBody>
      </p:sp>
      <p:sp>
        <p:nvSpPr>
          <p:cNvPr id="129" name="Données 128"/>
          <p:cNvSpPr/>
          <p:nvPr/>
        </p:nvSpPr>
        <p:spPr>
          <a:xfrm>
            <a:off x="152400" y="2724150"/>
            <a:ext cx="2667000" cy="403200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Tourner sur lui même</a:t>
            </a:r>
            <a:endParaRPr lang="fr-FR" sz="1300" dirty="0"/>
          </a:p>
        </p:txBody>
      </p:sp>
      <p:pic>
        <p:nvPicPr>
          <p:cNvPr id="154" name="Image 153" descr="pho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9336">
            <a:off x="6612631" y="-626652"/>
            <a:ext cx="4082467" cy="3001814"/>
          </a:xfrm>
          <a:prstGeom prst="rect">
            <a:avLst/>
          </a:prstGeom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/>
          <p:cNvSpPr txBox="1">
            <a:spLocks/>
          </p:cNvSpPr>
          <p:nvPr/>
        </p:nvSpPr>
        <p:spPr>
          <a:xfrm>
            <a:off x="533400" y="4400550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Récapitulatif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2" name="Grouper 61"/>
          <p:cNvGrpSpPr/>
          <p:nvPr/>
        </p:nvGrpSpPr>
        <p:grpSpPr>
          <a:xfrm>
            <a:off x="4978400" y="112908"/>
            <a:ext cx="3733800" cy="4213200"/>
            <a:chOff x="4800600" y="112908"/>
            <a:chExt cx="3733800" cy="4213200"/>
          </a:xfrm>
        </p:grpSpPr>
        <p:sp>
          <p:nvSpPr>
            <p:cNvPr id="26" name="Titre 24"/>
            <p:cNvSpPr txBox="1">
              <a:spLocks/>
            </p:cNvSpPr>
            <p:nvPr/>
          </p:nvSpPr>
          <p:spPr>
            <a:xfrm rot="16200000">
              <a:off x="2881649" y="2068603"/>
              <a:ext cx="4176456" cy="338554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algn="ctr" defTabSz="914400"/>
              <a:r>
                <a:rPr lang="fr-FR" sz="1600" i="1" dirty="0" err="1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Algorigramme</a:t>
              </a:r>
              <a:r>
                <a:rPr lang="fr-FR" sz="1600" i="1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 du programme principal</a:t>
              </a:r>
              <a:endParaRPr kumimoji="0" lang="fr-FR" sz="1600" i="1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grpSp>
          <p:nvGrpSpPr>
            <p:cNvPr id="51" name="Grouper 50"/>
            <p:cNvGrpSpPr/>
            <p:nvPr/>
          </p:nvGrpSpPr>
          <p:grpSpPr>
            <a:xfrm>
              <a:off x="5410200" y="112908"/>
              <a:ext cx="3124200" cy="4213200"/>
              <a:chOff x="1128851" y="187350"/>
              <a:chExt cx="3124200" cy="4213200"/>
            </a:xfrm>
          </p:grpSpPr>
          <p:cxnSp>
            <p:nvCxnSpPr>
              <p:cNvPr id="57" name="Connecteur droit 56"/>
              <p:cNvCxnSpPr>
                <a:stCxn id="41" idx="0"/>
                <a:endCxn id="31" idx="2"/>
              </p:cNvCxnSpPr>
              <p:nvPr/>
            </p:nvCxnSpPr>
            <p:spPr>
              <a:xfrm rot="5400000" flipH="1" flipV="1">
                <a:off x="2257551" y="3563950"/>
                <a:ext cx="866800" cy="1588"/>
              </a:xfrm>
              <a:prstGeom prst="line">
                <a:avLst/>
              </a:prstGeom>
              <a:ln w="28575" cmpd="sng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2">
                        <a:lumMod val="50000"/>
                      </a:schemeClr>
                    </a:gs>
                    <a:gs pos="5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/>
              <p:cNvCxnSpPr>
                <a:stCxn id="27" idx="2"/>
                <a:endCxn id="30" idx="0"/>
              </p:cNvCxnSpPr>
              <p:nvPr/>
            </p:nvCxnSpPr>
            <p:spPr>
              <a:xfrm rot="5400000">
                <a:off x="1940051" y="1341450"/>
                <a:ext cx="1501800" cy="1588"/>
              </a:xfrm>
              <a:prstGeom prst="line">
                <a:avLst/>
              </a:prstGeom>
              <a:ln w="28575" cmpd="sng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2">
                        <a:lumMod val="50000"/>
                      </a:schemeClr>
                    </a:gs>
                    <a:gs pos="5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Autre processus 26"/>
              <p:cNvSpPr/>
              <p:nvPr/>
            </p:nvSpPr>
            <p:spPr>
              <a:xfrm>
                <a:off x="1128851" y="187350"/>
                <a:ext cx="3124200" cy="403200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Début</a:t>
                </a:r>
                <a:endParaRPr lang="fr-FR" sz="1300" dirty="0"/>
              </a:p>
            </p:txBody>
          </p:sp>
          <p:sp>
            <p:nvSpPr>
              <p:cNvPr id="29" name="Données 28"/>
              <p:cNvSpPr/>
              <p:nvPr/>
            </p:nvSpPr>
            <p:spPr>
              <a:xfrm>
                <a:off x="1357451" y="822350"/>
                <a:ext cx="2667000" cy="403200"/>
              </a:xfrm>
              <a:prstGeom prst="flowChartInputOutp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Initialisation de la carte CmuCam3</a:t>
                </a:r>
                <a:endParaRPr lang="fr-FR" sz="1300" dirty="0"/>
              </a:p>
            </p:txBody>
          </p:sp>
          <p:sp>
            <p:nvSpPr>
              <p:cNvPr id="30" name="Processus 29"/>
              <p:cNvSpPr/>
              <p:nvPr/>
            </p:nvSpPr>
            <p:spPr>
              <a:xfrm>
                <a:off x="1357451" y="2092350"/>
                <a:ext cx="2667000" cy="40320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1">
                      <a:shade val="15000"/>
                      <a:satMod val="180000"/>
                      <a:alpha val="50000"/>
                    </a:schemeClr>
                  </a:gs>
                  <a:gs pos="50000">
                    <a:schemeClr val="accent1">
                      <a:shade val="45000"/>
                      <a:satMod val="170000"/>
                      <a:alpha val="50000"/>
                    </a:schemeClr>
                  </a:gs>
                  <a:gs pos="70000">
                    <a:schemeClr val="accent1">
                      <a:tint val="99000"/>
                      <a:shade val="65000"/>
                      <a:satMod val="155000"/>
                      <a:alpha val="50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Appel d’</a:t>
                </a:r>
                <a:r>
                  <a:rPr lang="fr-FR" sz="1300" dirty="0" err="1" smtClean="0"/>
                  <a:t>ImgAnalysis</a:t>
                </a:r>
                <a:endParaRPr lang="fr-FR" sz="1300" dirty="0"/>
              </a:p>
            </p:txBody>
          </p:sp>
          <p:sp>
            <p:nvSpPr>
              <p:cNvPr id="31" name="Processus 30"/>
              <p:cNvSpPr/>
              <p:nvPr/>
            </p:nvSpPr>
            <p:spPr>
              <a:xfrm>
                <a:off x="1357451" y="2727350"/>
                <a:ext cx="2667000" cy="40320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1">
                      <a:shade val="15000"/>
                      <a:satMod val="180000"/>
                      <a:alpha val="50000"/>
                    </a:schemeClr>
                  </a:gs>
                  <a:gs pos="50000">
                    <a:schemeClr val="accent1">
                      <a:shade val="45000"/>
                      <a:satMod val="170000"/>
                      <a:alpha val="50000"/>
                    </a:schemeClr>
                  </a:gs>
                  <a:gs pos="70000">
                    <a:schemeClr val="accent1">
                      <a:tint val="99000"/>
                      <a:shade val="65000"/>
                      <a:satMod val="155000"/>
                      <a:alpha val="50000"/>
                    </a:schemeClr>
                  </a:gs>
                  <a:gs pos="100000">
                    <a:schemeClr val="accent1">
                      <a:tint val="95500"/>
                      <a:shade val="100000"/>
                      <a:satMod val="155000"/>
                      <a:alpha val="50000"/>
                    </a:schemeClr>
                  </a:gs>
                </a:gsLst>
                <a:lin ang="16200000" scaled="0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Appel de </a:t>
                </a:r>
                <a:r>
                  <a:rPr lang="fr-FR" sz="1300" dirty="0" err="1" smtClean="0"/>
                  <a:t>MotComm</a:t>
                </a:r>
                <a:endParaRPr lang="fr-FR" sz="1300" dirty="0"/>
              </a:p>
            </p:txBody>
          </p:sp>
          <p:sp>
            <p:nvSpPr>
              <p:cNvPr id="33" name="Trapèze 32"/>
              <p:cNvSpPr/>
              <p:nvPr/>
            </p:nvSpPr>
            <p:spPr>
              <a:xfrm>
                <a:off x="1128851" y="1457350"/>
                <a:ext cx="3124200" cy="403200"/>
              </a:xfrm>
              <a:prstGeom prst="trapezoid">
                <a:avLst>
                  <a:gd name="adj" fmla="val 111724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Boucle Infinie</a:t>
                </a:r>
                <a:endParaRPr lang="fr-FR" sz="1300" dirty="0"/>
              </a:p>
            </p:txBody>
          </p:sp>
          <p:sp>
            <p:nvSpPr>
              <p:cNvPr id="39" name="Trapèze 38"/>
              <p:cNvSpPr/>
              <p:nvPr/>
            </p:nvSpPr>
            <p:spPr>
              <a:xfrm rot="10800000">
                <a:off x="1128851" y="3362350"/>
                <a:ext cx="3124200" cy="403200"/>
              </a:xfrm>
              <a:prstGeom prst="trapezoid">
                <a:avLst>
                  <a:gd name="adj" fmla="val 11710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00" dirty="0" smtClean="0"/>
              </a:p>
            </p:txBody>
          </p:sp>
          <p:sp>
            <p:nvSpPr>
              <p:cNvPr id="41" name="Autre processus 40"/>
              <p:cNvSpPr/>
              <p:nvPr/>
            </p:nvSpPr>
            <p:spPr>
              <a:xfrm>
                <a:off x="1128851" y="3997350"/>
                <a:ext cx="3124200" cy="403200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00" dirty="0" smtClean="0"/>
                  <a:t>Fin</a:t>
                </a:r>
                <a:endParaRPr lang="fr-FR" sz="1300" dirty="0"/>
              </a:p>
            </p:txBody>
          </p:sp>
          <p:cxnSp>
            <p:nvCxnSpPr>
              <p:cNvPr id="54" name="Connecteur droit 53"/>
              <p:cNvCxnSpPr>
                <a:stCxn id="31" idx="0"/>
                <a:endCxn id="30" idx="2"/>
              </p:cNvCxnSpPr>
              <p:nvPr/>
            </p:nvCxnSpPr>
            <p:spPr>
              <a:xfrm rot="5400000" flipH="1" flipV="1">
                <a:off x="2575051" y="2611450"/>
                <a:ext cx="231800" cy="1588"/>
              </a:xfrm>
              <a:prstGeom prst="line">
                <a:avLst/>
              </a:prstGeom>
              <a:ln w="28575" cmpd="sng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2">
                        <a:lumMod val="50000"/>
                      </a:schemeClr>
                    </a:gs>
                    <a:gs pos="50000">
                      <a:schemeClr val="accent4">
                        <a:lumMod val="75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er 62"/>
          <p:cNvGrpSpPr/>
          <p:nvPr/>
        </p:nvGrpSpPr>
        <p:grpSpPr>
          <a:xfrm>
            <a:off x="431800" y="149652"/>
            <a:ext cx="4114800" cy="4784298"/>
            <a:chOff x="1905000" y="149652"/>
            <a:chExt cx="4114800" cy="4784298"/>
          </a:xfrm>
        </p:grpSpPr>
        <p:sp>
          <p:nvSpPr>
            <p:cNvPr id="60" name="Titre 24"/>
            <p:cNvSpPr txBox="1">
              <a:spLocks/>
            </p:cNvSpPr>
            <p:nvPr/>
          </p:nvSpPr>
          <p:spPr>
            <a:xfrm>
              <a:off x="1905000" y="2717959"/>
              <a:ext cx="4114800" cy="2215991"/>
            </a:xfrm>
            <a:prstGeom prst="rect">
              <a:avLst/>
            </a:prstGeom>
          </p:spPr>
          <p:txBody>
            <a:bodyPr vert="horz" wrap="square" lIns="36000" rIns="36000" anchor="ctr">
              <a:spAutoFit/>
              <a:scene3d>
                <a:camera prst="orthographicFront"/>
                <a:lightRig rig="soft" dir="t"/>
              </a:scene3d>
              <a:sp3d prstMaterial="softEdge">
                <a:bevelT w="25400" h="25400"/>
              </a:sp3d>
            </a:bodyPr>
            <a:lstStyle/>
            <a:p>
              <a:pPr indent="457200" defTabSz="914400">
                <a:spcAft>
                  <a:spcPts val="1200"/>
                </a:spcAft>
                <a:buFont typeface="Wingdings" charset="2"/>
                <a:buChar char="Ø"/>
              </a:pPr>
              <a:r>
                <a:rPr lang="fr-FR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ea typeface="+mj-ea"/>
                  <a:cs typeface="+mj-cs"/>
                </a:rPr>
                <a:t>Seulement 250 lignes de codes. </a:t>
              </a:r>
            </a:p>
            <a:p>
              <a:pPr indent="457200" defTabSz="914400">
                <a:buFont typeface="Wingdings" charset="2"/>
                <a:buChar char="Ø"/>
              </a:pPr>
              <a:r>
                <a:rPr lang="fr-FR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ea typeface="+mj-ea"/>
                  <a:cs typeface="+mj-cs"/>
                </a:rPr>
                <a:t>Un programme rapide :</a:t>
              </a:r>
            </a:p>
            <a:p>
              <a:pPr lvl="1" indent="457200" defTabSz="914400">
                <a:buFont typeface="Arial"/>
                <a:buChar char="•"/>
              </a:pPr>
              <a:r>
                <a:rPr lang="fr-FR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ea typeface="+mj-ea"/>
                  <a:cs typeface="+mj-cs"/>
                </a:rPr>
                <a:t>Gestion de la mémoire</a:t>
              </a:r>
            </a:p>
            <a:p>
              <a:pPr lvl="1" indent="457200" defTabSz="914400">
                <a:spcAft>
                  <a:spcPts val="1200"/>
                </a:spcAft>
                <a:buFont typeface="Arial"/>
                <a:buChar char="•"/>
              </a:pPr>
              <a:r>
                <a:rPr lang="fr-FR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  <a:ea typeface="+mj-ea"/>
                  <a:cs typeface="+mj-cs"/>
                </a:rPr>
                <a:t>Options de compilation</a:t>
              </a:r>
            </a:p>
            <a:p>
              <a:pPr indent="457200" defTabSz="914400">
                <a:spcAft>
                  <a:spcPts val="1200"/>
                </a:spcAft>
                <a:buFont typeface="Wingdings" charset="2"/>
                <a:buChar char="Ø"/>
              </a:pPr>
              <a:r>
                <a:rPr lang="fr-FR" dirty="0" smtClean="0">
                  <a:solidFill>
                    <a:schemeClr val="tx2"/>
                  </a:solidFill>
                  <a:effectLst>
                    <a:outerShdw blurRad="31750" dist="25400" dir="5400000" algn="tl" rotWithShape="0">
                      <a:srgbClr val="000000">
                        <a:alpha val="25000"/>
                      </a:srgbClr>
                    </a:outerShdw>
                  </a:effectLst>
                </a:rPr>
                <a:t>Un programme adaptable.</a:t>
              </a:r>
              <a:endParaRPr lang="fr-FR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endParaRPr>
            </a:p>
            <a:p>
              <a:pPr indent="457200" defTabSz="914400">
                <a:spcAft>
                  <a:spcPts val="1200"/>
                </a:spcAft>
                <a:buFont typeface="Arial"/>
                <a:buChar char="•"/>
              </a:pPr>
              <a:endParaRPr lang="fr-FR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endParaRPr>
            </a:p>
          </p:txBody>
        </p:sp>
        <p:pic>
          <p:nvPicPr>
            <p:cNvPr id="61" name="Image 60" descr="avc carter droite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636" y="149652"/>
              <a:ext cx="3731529" cy="234315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2"/>
          <p:cNvSpPr>
            <a:spLocks noGrp="1"/>
          </p:cNvSpPr>
          <p:nvPr>
            <p:ph type="title"/>
          </p:nvPr>
        </p:nvSpPr>
        <p:spPr>
          <a:xfrm>
            <a:off x="0" y="209550"/>
            <a:ext cx="4016680" cy="1832371"/>
          </a:xfrm>
          <a:effectLst>
            <a:reflection stA="0" endPos="0" dir="5400000" sy="-100000" algn="bl" rotWithShape="0"/>
          </a:effectLst>
        </p:spPr>
        <p:txBody>
          <a:bodyPr lIns="36000" rIns="36000">
            <a:normAutofit fontScale="90000"/>
          </a:bodyPr>
          <a:lstStyle/>
          <a:p>
            <a:pPr algn="ctr">
              <a:buFont typeface="+mj-lt"/>
              <a:buAutoNum type="romanUcPeriod" startAt="4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Les performances du Cam &amp; Léon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304800" y="2236663"/>
            <a:ext cx="3505200" cy="2046714"/>
          </a:xfrm>
          <a:prstGeom prst="rect">
            <a:avLst/>
          </a:prstGeom>
        </p:spPr>
        <p:txBody>
          <a:bodyPr vert="horz" wrap="square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Évolution sur plan incliné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Son autonomie</a:t>
            </a:r>
          </a:p>
        </p:txBody>
      </p:sp>
      <p:pic>
        <p:nvPicPr>
          <p:cNvPr id="6" name="Image 5" descr="cam&amp;leon.png"/>
          <p:cNvPicPr>
            <a:picLocks noChangeAspect="1"/>
          </p:cNvPicPr>
          <p:nvPr/>
        </p:nvPicPr>
        <p:blipFill>
          <a:blip r:embed="rId3"/>
          <a:srcRect l="5062"/>
          <a:stretch>
            <a:fillRect/>
          </a:stretch>
        </p:blipFill>
        <p:spPr>
          <a:xfrm>
            <a:off x="4016680" y="0"/>
            <a:ext cx="5127320" cy="51435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ou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47" y="1581150"/>
            <a:ext cx="8015706" cy="3029510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2400" y="205979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dirty="0" smtClean="0"/>
              <a:t>Les performances du Cam &amp; Léon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Évolution sur plan incliné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 descr="Rou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4056462"/>
            <a:ext cx="2501900" cy="2477688"/>
          </a:xfrm>
          <a:prstGeom prst="rect">
            <a:avLst/>
          </a:prstGeom>
        </p:spPr>
      </p:pic>
      <p:pic>
        <p:nvPicPr>
          <p:cNvPr id="7" name="Image 6" descr="on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581150"/>
            <a:ext cx="2279752" cy="15360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2400" y="205979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dirty="0" smtClean="0"/>
              <a:t>Les performances du Cam &amp; Léon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Son autonomie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687600" y="1486852"/>
            <a:ext cx="7389600" cy="3447098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Consommation</a:t>
            </a:r>
          </a:p>
          <a:p>
            <a:pPr lvl="1" indent="457200" defTabSz="914400">
              <a:spcAft>
                <a:spcPts val="1200"/>
              </a:spcAft>
              <a:buFont typeface="Arial"/>
              <a:buChar char="•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D’un servomoteur : 75 mA</a:t>
            </a:r>
          </a:p>
          <a:p>
            <a:pPr lvl="1" indent="457200" defTabSz="914400">
              <a:spcAft>
                <a:spcPts val="1200"/>
              </a:spcAft>
              <a:buFont typeface="Arial"/>
              <a:buChar char="•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De la carte : 170 mA</a:t>
            </a:r>
          </a:p>
          <a:p>
            <a:pPr indent="457200" defTabSz="914400">
              <a:spcAft>
                <a:spcPts val="1200"/>
              </a:spcAft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Soit environ 320 mA au total.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Une autonomie d’environ 3h26 avec des piles classiques (1100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mA.h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) 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6" name="Image 5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5649" y="2814301"/>
            <a:ext cx="990600" cy="962697"/>
          </a:xfrm>
          <a:prstGeom prst="rect">
            <a:avLst/>
          </a:prstGeom>
        </p:spPr>
      </p:pic>
      <p:pic>
        <p:nvPicPr>
          <p:cNvPr id="7" name="Image 6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5649" y="3804901"/>
            <a:ext cx="990600" cy="962697"/>
          </a:xfrm>
          <a:prstGeom prst="rect">
            <a:avLst/>
          </a:prstGeom>
        </p:spPr>
      </p:pic>
      <p:pic>
        <p:nvPicPr>
          <p:cNvPr id="8" name="Image 7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5650" y="1823702"/>
            <a:ext cx="990600" cy="96269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52400" y="205979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 startAt="4"/>
            </a:pPr>
            <a:r>
              <a:rPr lang="fr-FR" dirty="0" smtClean="0"/>
              <a:t>Les performances du Cam &amp; Léon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lphaUcPeriod" startAt="2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Son autonomie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381000" y="1750695"/>
            <a:ext cx="4043362" cy="3416320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48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Puissance électrique :</a:t>
            </a:r>
          </a:p>
          <a:p>
            <a:pPr indent="457200" defTabSz="914400">
              <a:spcAft>
                <a:spcPts val="48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Puissance mécanique :</a:t>
            </a:r>
          </a:p>
          <a:p>
            <a:pPr indent="457200" defTabSz="914400">
              <a:spcAft>
                <a:spcPts val="48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Rendement :</a:t>
            </a:r>
          </a:p>
          <a:p>
            <a:pPr indent="457200" defTabSz="914400">
              <a:spcAft>
                <a:spcPts val="4800"/>
              </a:spcAft>
              <a:buFont typeface="Wingdings" charset="2"/>
              <a:buChar char="Ø"/>
            </a:pP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7" name="Image 6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8561">
            <a:off x="8032260" y="4204180"/>
            <a:ext cx="990600" cy="962697"/>
          </a:xfrm>
          <a:prstGeom prst="rect">
            <a:avLst/>
          </a:prstGeom>
        </p:spPr>
      </p:pic>
      <p:pic>
        <p:nvPicPr>
          <p:cNvPr id="8" name="Image 7" descr="pil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8561">
            <a:off x="7055340" y="4204180"/>
            <a:ext cx="990600" cy="962697"/>
          </a:xfrm>
          <a:prstGeom prst="rect">
            <a:avLst/>
          </a:prstGeom>
        </p:spPr>
      </p:pic>
      <p:pic>
        <p:nvPicPr>
          <p:cNvPr id="10" name="Image 9" descr="rendeme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791" y="1428750"/>
            <a:ext cx="4553409" cy="30599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2095500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/>
          </a:bodyPr>
          <a:lstStyle/>
          <a:p>
            <a:pPr marL="857250" indent="-857250" algn="ctr"/>
            <a:r>
              <a:rPr lang="fr-FR" dirty="0" smtClean="0"/>
              <a:t>Démonstration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hoto-1.png"/>
          <p:cNvPicPr>
            <a:picLocks noChangeAspect="1"/>
          </p:cNvPicPr>
          <p:nvPr/>
        </p:nvPicPr>
        <p:blipFill>
          <a:blip r:embed="rId3"/>
          <a:srcRect l="22857" b="19861"/>
          <a:stretch>
            <a:fillRect/>
          </a:stretch>
        </p:blipFill>
        <p:spPr>
          <a:xfrm rot="646540">
            <a:off x="5151805" y="1896414"/>
            <a:ext cx="4505107" cy="3366681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/>
          </a:bodyPr>
          <a:lstStyle/>
          <a:p>
            <a:pPr marL="857250" indent="-857250" algn="ctr"/>
            <a:r>
              <a:rPr lang="fr-FR" dirty="0" smtClean="0"/>
              <a:t>Conclusion…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685800" y="1352550"/>
            <a:ext cx="6705600" cy="2923877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Cahier des Charges respecté, des performances optimisées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Un commercialisation envisageable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De nombreuses évolutions possibles</a:t>
            </a:r>
          </a:p>
          <a:p>
            <a:pPr lvl="1" indent="457200" defTabSz="914400">
              <a:spcAft>
                <a:spcPts val="1200"/>
              </a:spcAft>
              <a:buFont typeface="Arial"/>
              <a:buChar char="•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Architecture</a:t>
            </a:r>
          </a:p>
          <a:p>
            <a:pPr lvl="1" indent="457200" defTabSz="914400">
              <a:spcAft>
                <a:spcPts val="1200"/>
              </a:spcAft>
              <a:buFont typeface="Arial"/>
              <a:buChar char="•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Programme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24"/>
          <p:cNvSpPr txBox="1">
            <a:spLocks/>
          </p:cNvSpPr>
          <p:nvPr/>
        </p:nvSpPr>
        <p:spPr>
          <a:xfrm>
            <a:off x="685800" y="1446443"/>
            <a:ext cx="7772400" cy="3000821"/>
          </a:xfrm>
          <a:prstGeom prst="rect">
            <a:avLst/>
          </a:prstGeom>
        </p:spPr>
        <p:txBody>
          <a:bodyPr vert="horz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fr-FR" sz="36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Analyse fonctionnelle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Solutions techniques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fr-FR" sz="36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Programmation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fr-FR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Performances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re 2"/>
          <p:cNvSpPr txBox="1">
            <a:spLocks/>
          </p:cNvSpPr>
          <p:nvPr/>
        </p:nvSpPr>
        <p:spPr>
          <a:xfrm>
            <a:off x="0" y="205979"/>
            <a:ext cx="6793194" cy="857250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Robot</a:t>
            </a:r>
            <a:r>
              <a:rPr kumimoji="0" lang="fr-FR" sz="41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suiveur de ligne</a:t>
            </a:r>
            <a:endParaRPr kumimoji="0" lang="fr-F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robot face.jpg"/>
          <p:cNvPicPr>
            <a:picLocks noChangeAspect="1"/>
          </p:cNvPicPr>
          <p:nvPr/>
        </p:nvPicPr>
        <p:blipFill>
          <a:blip r:embed="rId2"/>
          <a:srcRect l="34389" r="34389"/>
          <a:stretch>
            <a:fillRect/>
          </a:stretch>
        </p:blipFill>
        <p:spPr>
          <a:xfrm>
            <a:off x="6858000" y="-12"/>
            <a:ext cx="1979991" cy="51625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effectLst>
            <a:reflection stA="0" endPos="0" dir="5400000" sy="-100000" algn="bl" rotWithShape="0"/>
          </a:effectLst>
        </p:spPr>
        <p:txBody>
          <a:bodyPr>
            <a:normAutofit/>
          </a:bodyPr>
          <a:lstStyle/>
          <a:p>
            <a:pPr marL="857250" indent="-857250" algn="ctr"/>
            <a:r>
              <a:rPr lang="fr-FR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Logiciels utilisés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381000" y="1809750"/>
            <a:ext cx="8382000" cy="2400657"/>
          </a:xfrm>
          <a:prstGeom prst="rect">
            <a:avLst/>
          </a:prstGeom>
        </p:spPr>
        <p:txBody>
          <a:bodyPr vert="horz" wrap="square" lIns="36000" rIns="36000" numCol="2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Notepad++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Cygwin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Philips LPC210x     FLASH Utility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CMUcam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Frame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Grabber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SolidWorks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Microsoft Office</a:t>
            </a: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The </a:t>
            </a: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Gimp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  <a:p>
            <a:pPr indent="457200" defTabSz="914400">
              <a:spcAft>
                <a:spcPts val="1200"/>
              </a:spcAft>
              <a:buFont typeface="Wingdings" charset="2"/>
              <a:buChar char="Ø"/>
            </a:pPr>
            <a:r>
              <a:rPr lang="fr-FR" sz="2400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+mj-ea"/>
                <a:cs typeface="+mj-cs"/>
              </a:rPr>
              <a:t>FileZilla</a:t>
            </a:r>
            <a:endParaRPr lang="fr-FR" sz="2400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ea typeface="+mj-ea"/>
              <a:cs typeface="+mj-cs"/>
            </a:endParaRPr>
          </a:p>
        </p:txBody>
      </p:sp>
      <p:pic>
        <p:nvPicPr>
          <p:cNvPr id="9" name="Image 8" descr="Cygwin_m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57" y="2189107"/>
            <a:ext cx="687443" cy="687443"/>
          </a:xfrm>
          <a:prstGeom prst="rect">
            <a:avLst/>
          </a:prstGeom>
        </p:spPr>
      </p:pic>
      <p:pic>
        <p:nvPicPr>
          <p:cNvPr id="11" name="Image 10" descr="gi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495549"/>
            <a:ext cx="1371601" cy="1371601"/>
          </a:xfrm>
          <a:prstGeom prst="rect">
            <a:avLst/>
          </a:prstGeom>
        </p:spPr>
      </p:pic>
      <p:pic>
        <p:nvPicPr>
          <p:cNvPr id="12" name="Image 11" descr="notepa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047750"/>
            <a:ext cx="1591554" cy="1591554"/>
          </a:xfrm>
          <a:prstGeom prst="rect">
            <a:avLst/>
          </a:prstGeom>
        </p:spPr>
      </p:pic>
      <p:pic>
        <p:nvPicPr>
          <p:cNvPr id="13" name="Image 12" descr="Office 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1" y="205979"/>
            <a:ext cx="1905000" cy="2082426"/>
          </a:xfrm>
          <a:prstGeom prst="rect">
            <a:avLst/>
          </a:prstGeom>
        </p:spPr>
      </p:pic>
      <p:pic>
        <p:nvPicPr>
          <p:cNvPr id="15" name="Image 14" descr="cmucam3.png">
            <a:hlinkClick r:id="rId7" action="ppaction://hlinkpres?slideindex=1&amp;slidetitle=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4767">
            <a:off x="7044593" y="3606800"/>
            <a:ext cx="2488908" cy="2165350"/>
          </a:xfrm>
          <a:prstGeom prst="rect">
            <a:avLst/>
          </a:prstGeom>
        </p:spPr>
      </p:pic>
      <p:pic>
        <p:nvPicPr>
          <p:cNvPr id="16" name="Image 15" descr="Philips-log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6405" y="2903017"/>
            <a:ext cx="488395" cy="659333"/>
          </a:xfrm>
          <a:prstGeom prst="rect">
            <a:avLst/>
          </a:prstGeom>
        </p:spPr>
      </p:pic>
      <p:pic>
        <p:nvPicPr>
          <p:cNvPr id="18" name="Image 17" descr="solidwork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205979"/>
            <a:ext cx="1979557" cy="1284513"/>
          </a:xfrm>
          <a:prstGeom prst="rect">
            <a:avLst/>
          </a:prstGeom>
        </p:spPr>
      </p:pic>
      <p:pic>
        <p:nvPicPr>
          <p:cNvPr id="19" name="Image 18" descr="646287-tournevis-testeur_G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76315">
            <a:off x="751933" y="3382728"/>
            <a:ext cx="3069858" cy="2347061"/>
          </a:xfrm>
          <a:prstGeom prst="rect">
            <a:avLst/>
          </a:prstGeom>
        </p:spPr>
      </p:pic>
      <p:pic>
        <p:nvPicPr>
          <p:cNvPr id="20" name="Image 19" descr="filezilla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0" y="3867150"/>
            <a:ext cx="1905000" cy="1905000"/>
          </a:xfrm>
          <a:prstGeom prst="rect">
            <a:avLst/>
          </a:prstGeom>
        </p:spPr>
      </p:pic>
      <p:pic>
        <p:nvPicPr>
          <p:cNvPr id="21" name="Image 20" descr="windows-mac-os-linux-logo.jpg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3890" y="919476"/>
            <a:ext cx="920710" cy="89027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4"/>
          <p:cNvSpPr txBox="1">
            <a:spLocks/>
          </p:cNvSpPr>
          <p:nvPr/>
        </p:nvSpPr>
        <p:spPr>
          <a:xfrm>
            <a:off x="685800" y="1962150"/>
            <a:ext cx="7772400" cy="1184940"/>
          </a:xfrm>
          <a:prstGeom prst="rect">
            <a:avLst/>
          </a:prstGeom>
        </p:spPr>
        <p:txBody>
          <a:bodyPr vert="horz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Extrait du cahier des charges</a:t>
            </a:r>
          </a:p>
          <a:p>
            <a:pPr marL="857250" marR="0" lvl="0" indent="-85725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Les diagrammes</a:t>
            </a:r>
            <a:endParaRPr lang="fr-FR" sz="2800" b="1" dirty="0" smtClean="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Titr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effectLst>
            <a:reflection stA="0" endPos="0" dir="5400000" sy="-100000" algn="bl" rotWithShape="0"/>
          </a:effectLst>
        </p:spPr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Analyse fonctionnelle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47950"/>
            <a:ext cx="2209800" cy="197457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effectLst>
            <a:reflection stA="0" endPos="0" dir="5400000" sy="-100000" algn="bl" rotWithShape="0"/>
          </a:effectLst>
        </p:spPr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dirty="0" smtClean="0"/>
              <a:t>Analyse fonctionnelle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533400" y="872728"/>
            <a:ext cx="8229600" cy="479822"/>
          </a:xfrm>
          <a:prstGeom prst="rect">
            <a:avLst/>
          </a:prstGeom>
          <a:effectLst>
            <a:reflection stA="0" endPos="0" dir="5400000" sy="-100000" algn="bl" rotWithShape="0"/>
          </a:effectLst>
        </p:spPr>
        <p:txBody>
          <a:bodyPr vert="horz" rtlCol="0" anchor="ctr">
            <a:normAutofit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857250" indent="-857250" algn="r" defTabSz="914400">
              <a:spcBef>
                <a:spcPct val="0"/>
              </a:spcBef>
              <a:buFont typeface="+mj-lt"/>
              <a:buAutoNum type="alphaUcPeriod"/>
            </a:pPr>
            <a:r>
              <a:rPr kumimoji="0" lang="fr-FR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Extrait</a:t>
            </a:r>
            <a:r>
              <a:rPr kumimoji="0" lang="fr-FR" sz="2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du cahier des charges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24"/>
          <p:cNvSpPr txBox="1">
            <a:spLocks/>
          </p:cNvSpPr>
          <p:nvPr/>
        </p:nvSpPr>
        <p:spPr>
          <a:xfrm>
            <a:off x="685800" y="1885950"/>
            <a:ext cx="8001000" cy="2677656"/>
          </a:xfrm>
          <a:prstGeom prst="rect">
            <a:avLst/>
          </a:prstGeom>
        </p:spPr>
        <p:txBody>
          <a:bodyPr vert="horz" wrap="square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defTabSz="914400">
              <a:buFont typeface="Wingdings" charset="2"/>
              <a:buChar char="Ø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Suivre une trajectoire matérialisée par une ligne de couleur</a:t>
            </a:r>
          </a:p>
          <a:p>
            <a:pPr marL="971550" lvl="1" indent="-514350" defTabSz="914400">
              <a:buFont typeface="Arial"/>
              <a:buChar char="•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Largeur : 12mm</a:t>
            </a:r>
          </a:p>
          <a:p>
            <a:pPr marL="971550" lvl="1" indent="-514350" defTabSz="914400">
              <a:buFont typeface="Arial"/>
              <a:buChar char="•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Rayon de courbure minimal : 150mm</a:t>
            </a:r>
          </a:p>
          <a:p>
            <a:pPr marL="514350" indent="-514350" defTabSz="914400">
              <a:buFont typeface="Wingdings" charset="2"/>
              <a:buChar char="Ø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Retrouver la ligne</a:t>
            </a:r>
          </a:p>
          <a:p>
            <a:pPr marL="514350" indent="-514350" defTabSz="914400">
              <a:buFont typeface="Wingdings" charset="2"/>
              <a:buChar char="Ø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Rentrer dans un cube de 200mm  de coté </a:t>
            </a:r>
          </a:p>
          <a:p>
            <a:pPr defTabSz="914400"/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kumimoji="0" lang="fr-FR" sz="24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Image 6" descr="avc carter gauch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67" y="3181350"/>
            <a:ext cx="3784933" cy="206805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04800" y="205978"/>
            <a:ext cx="4267200" cy="1527571"/>
          </a:xfrm>
          <a:effectLst>
            <a:reflection stA="0" endPos="0" dir="5400000" sy="-100000" algn="bl" rotWithShape="0"/>
          </a:effectLst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Analyse </a:t>
            </a:r>
            <a:b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fonctionnelle</a:t>
            </a:r>
            <a:endParaRPr lang="fr-FR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9" name="Titre 24"/>
          <p:cNvSpPr txBox="1">
            <a:spLocks/>
          </p:cNvSpPr>
          <p:nvPr/>
        </p:nvSpPr>
        <p:spPr>
          <a:xfrm>
            <a:off x="647700" y="2046803"/>
            <a:ext cx="3581400" cy="2616101"/>
          </a:xfrm>
          <a:prstGeom prst="rect">
            <a:avLst/>
          </a:prstGeom>
        </p:spPr>
        <p:txBody>
          <a:bodyPr vert="horz" wrap="square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defTabSz="914400">
              <a:spcAft>
                <a:spcPts val="1200"/>
              </a:spcAft>
              <a:buFont typeface="+mj-lt"/>
              <a:buAutoNum type="alphaUcPeriod" startAt="2"/>
            </a:pPr>
            <a:r>
              <a:rPr lang="fr-FR" sz="28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Les diagrammes</a:t>
            </a:r>
          </a:p>
          <a:p>
            <a:pPr marL="971550" lvl="1" indent="-514350" defTabSz="914400">
              <a:spcAft>
                <a:spcPts val="1200"/>
              </a:spcAft>
              <a:buFont typeface="+mj-lt"/>
              <a:buAutoNum type="alphaLcParenR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Bête à cornes</a:t>
            </a:r>
          </a:p>
          <a:p>
            <a:pPr marL="971550" lvl="1" indent="-514350" defTabSz="914400">
              <a:spcAft>
                <a:spcPts val="1200"/>
              </a:spcAft>
              <a:buFont typeface="+mj-lt"/>
              <a:buAutoNum type="alphaLcParenR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SADT A-0</a:t>
            </a:r>
          </a:p>
          <a:p>
            <a:pPr marL="971550" lvl="1" indent="-514350" defTabSz="914400">
              <a:spcAft>
                <a:spcPts val="1200"/>
              </a:spcAft>
              <a:buFont typeface="+mj-lt"/>
              <a:buAutoNum type="alphaLcParenR"/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FAST</a:t>
            </a:r>
          </a:p>
          <a:p>
            <a:pPr defTabSz="914400">
              <a:spcAft>
                <a:spcPts val="1200"/>
              </a:spcAft>
            </a:pPr>
            <a:r>
              <a:rPr lang="fr-FR" sz="2400" b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rcRect r="4429"/>
          <a:stretch>
            <a:fillRect/>
          </a:stretch>
        </p:blipFill>
        <p:spPr>
          <a:xfrm>
            <a:off x="4492014" y="0"/>
            <a:ext cx="6590531" cy="517197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 descr="Sans titre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305800" cy="5886450"/>
          </a:xfrm>
          <a:prstGeom prst="rect">
            <a:avLst/>
          </a:prstGeom>
          <a:effectLst>
            <a:outerShdw blurRad="127000" dist="63500" dir="2700000">
              <a:srgbClr val="000000">
                <a:alpha val="43000"/>
              </a:srgbClr>
            </a:outerShdw>
          </a:effectLst>
          <a:scene3d>
            <a:camera prst="perspectiveFront">
              <a:rot lat="17914290" lon="17899278" rev="3668226"/>
            </a:camera>
            <a:lightRig rig="threePt" dir="t"/>
          </a:scene3d>
        </p:spPr>
      </p:pic>
      <p:sp>
        <p:nvSpPr>
          <p:cNvPr id="6" name="Titre 24"/>
          <p:cNvSpPr txBox="1">
            <a:spLocks/>
          </p:cNvSpPr>
          <p:nvPr/>
        </p:nvSpPr>
        <p:spPr>
          <a:xfrm>
            <a:off x="685800" y="4494608"/>
            <a:ext cx="7772400" cy="392415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algn="r" defTabSz="914400"/>
            <a:r>
              <a:rPr lang="fr-FR" sz="28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 Bête à cornes </a:t>
            </a:r>
            <a:endParaRPr kumimoji="0" lang="fr-FR" sz="2800" b="1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371600" y="514350"/>
            <a:ext cx="2514600" cy="857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70000"/>
                </a:schemeClr>
              </a:gs>
              <a:gs pos="50000">
                <a:schemeClr val="accent1">
                  <a:shade val="45000"/>
                  <a:satMod val="170000"/>
                  <a:alpha val="7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7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257800" y="514350"/>
            <a:ext cx="2514600" cy="857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70000"/>
                </a:schemeClr>
              </a:gs>
              <a:gs pos="50000">
                <a:schemeClr val="accent1">
                  <a:shade val="45000"/>
                  <a:satMod val="170000"/>
                  <a:alpha val="7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7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Trajectoire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2829322" y="1543645"/>
            <a:ext cx="3485356" cy="1199555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70000"/>
                </a:schemeClr>
              </a:gs>
              <a:gs pos="50000">
                <a:schemeClr val="accent1">
                  <a:shade val="45000"/>
                  <a:satMod val="170000"/>
                  <a:alpha val="7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7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Cam &amp; Léon, robot suiveur de ligne à caméra embarquée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2857500" y="2971800"/>
            <a:ext cx="3429000" cy="8572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70000"/>
                </a:schemeClr>
              </a:gs>
              <a:gs pos="50000">
                <a:schemeClr val="accent1">
                  <a:shade val="45000"/>
                  <a:satMod val="170000"/>
                  <a:alpha val="7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7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Suivre une trajectoire matérialisée par une ligne de couleur</a:t>
            </a:r>
            <a:endParaRPr lang="fr-FR" dirty="0"/>
          </a:p>
        </p:txBody>
      </p:sp>
      <p:cxnSp>
        <p:nvCxnSpPr>
          <p:cNvPr id="12" name="Connecteur en arc 11"/>
          <p:cNvCxnSpPr>
            <a:stCxn id="7" idx="4"/>
            <a:endCxn id="8" idx="4"/>
          </p:cNvCxnSpPr>
          <p:nvPr/>
        </p:nvCxnSpPr>
        <p:spPr>
          <a:xfrm rot="16200000" flipH="1">
            <a:off x="4572199" y="-571500"/>
            <a:ext cx="1191" cy="3886200"/>
          </a:xfrm>
          <a:prstGeom prst="curvedConnector3">
            <a:avLst>
              <a:gd name="adj1" fmla="val 326164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rc 26"/>
          <p:cNvCxnSpPr>
            <a:stCxn id="8" idx="5"/>
            <a:endCxn id="10" idx="3"/>
          </p:cNvCxnSpPr>
          <p:nvPr/>
        </p:nvCxnSpPr>
        <p:spPr>
          <a:xfrm rot="5400000">
            <a:off x="5768140" y="1764420"/>
            <a:ext cx="2154366" cy="1117645"/>
          </a:xfrm>
          <a:prstGeom prst="curved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4"/>
          <p:cNvSpPr txBox="1">
            <a:spLocks/>
          </p:cNvSpPr>
          <p:nvPr/>
        </p:nvSpPr>
        <p:spPr>
          <a:xfrm>
            <a:off x="685800" y="4494608"/>
            <a:ext cx="7772400" cy="392415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algn="r" defTabSz="914400"/>
            <a:r>
              <a:rPr lang="fr-FR" sz="28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 SADT A-0</a:t>
            </a:r>
            <a:endParaRPr kumimoji="0" lang="fr-FR" sz="2800" b="1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2628900" y="1543050"/>
            <a:ext cx="3886200" cy="2057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15000"/>
                  <a:satMod val="180000"/>
                  <a:alpha val="70000"/>
                </a:schemeClr>
              </a:gs>
              <a:gs pos="50000">
                <a:schemeClr val="accent1">
                  <a:shade val="45000"/>
                  <a:satMod val="170000"/>
                  <a:alpha val="70000"/>
                </a:schemeClr>
              </a:gs>
              <a:gs pos="70000">
                <a:schemeClr val="accent1">
                  <a:tint val="99000"/>
                  <a:shade val="65000"/>
                  <a:satMod val="155000"/>
                  <a:alpha val="70000"/>
                </a:schemeClr>
              </a:gs>
              <a:gs pos="100000">
                <a:schemeClr val="accent1">
                  <a:tint val="95500"/>
                  <a:shade val="100000"/>
                  <a:satMod val="155000"/>
                  <a:alpha val="7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Suivre une trajectoire matérialisée par une ligne de couleur</a:t>
            </a:r>
            <a:endParaRPr lang="fr-FR" dirty="0"/>
          </a:p>
        </p:txBody>
      </p:sp>
      <p:sp>
        <p:nvSpPr>
          <p:cNvPr id="7" name="Flèche vers la droite 6"/>
          <p:cNvSpPr/>
          <p:nvPr/>
        </p:nvSpPr>
        <p:spPr>
          <a:xfrm>
            <a:off x="1752600" y="234315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/>
          <p:cNvSpPr/>
          <p:nvPr/>
        </p:nvSpPr>
        <p:spPr>
          <a:xfrm>
            <a:off x="6629400" y="234315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24"/>
          <p:cNvSpPr txBox="1">
            <a:spLocks/>
          </p:cNvSpPr>
          <p:nvPr/>
        </p:nvSpPr>
        <p:spPr>
          <a:xfrm>
            <a:off x="3162300" y="3909596"/>
            <a:ext cx="2819400" cy="369332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/>
            <a:r>
              <a:rPr lang="fr-FR" dirty="0" smtClean="0">
                <a:solidFill>
                  <a:schemeClr val="bg2">
                    <a:lumMod val="5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Cam &amp; Léon</a:t>
            </a:r>
            <a:endParaRPr kumimoji="0" lang="fr-FR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re 24"/>
          <p:cNvSpPr txBox="1">
            <a:spLocks/>
          </p:cNvSpPr>
          <p:nvPr/>
        </p:nvSpPr>
        <p:spPr>
          <a:xfrm>
            <a:off x="952500" y="2384851"/>
            <a:ext cx="952500" cy="338554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lang="fr-FR" sz="16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Robot</a:t>
            </a:r>
            <a:endParaRPr kumimoji="0" lang="fr-FR" sz="160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re 24"/>
          <p:cNvSpPr txBox="1">
            <a:spLocks/>
          </p:cNvSpPr>
          <p:nvPr/>
        </p:nvSpPr>
        <p:spPr>
          <a:xfrm>
            <a:off x="7467600" y="2027932"/>
            <a:ext cx="1371600" cy="830997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defTabSz="914400"/>
            <a:r>
              <a:rPr lang="fr-FR" sz="1600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Robot suivant une trajectoire</a:t>
            </a:r>
            <a:endParaRPr kumimoji="0" lang="fr-FR" sz="1600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re 24"/>
          <p:cNvSpPr txBox="1">
            <a:spLocks/>
          </p:cNvSpPr>
          <p:nvPr/>
        </p:nvSpPr>
        <p:spPr>
          <a:xfrm rot="20527830">
            <a:off x="2514600" y="518189"/>
            <a:ext cx="1905000" cy="338554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lang="fr-FR" sz="1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Alimentation 6V</a:t>
            </a:r>
            <a:endParaRPr kumimoji="0" lang="fr-FR" sz="160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itre 24"/>
          <p:cNvSpPr txBox="1">
            <a:spLocks/>
          </p:cNvSpPr>
          <p:nvPr/>
        </p:nvSpPr>
        <p:spPr>
          <a:xfrm rot="20527830">
            <a:off x="3517211" y="521342"/>
            <a:ext cx="2362200" cy="338554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lang="fr-FR" sz="1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Inclinaison de l’objectif</a:t>
            </a:r>
            <a:endParaRPr kumimoji="0" lang="fr-FR" sz="160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itre 24"/>
          <p:cNvSpPr txBox="1">
            <a:spLocks/>
          </p:cNvSpPr>
          <p:nvPr/>
        </p:nvSpPr>
        <p:spPr>
          <a:xfrm rot="20527830">
            <a:off x="5029200" y="518189"/>
            <a:ext cx="1828800" cy="338554"/>
          </a:xfrm>
          <a:prstGeom prst="rect">
            <a:avLst/>
          </a:prstGeom>
        </p:spPr>
        <p:txBody>
          <a:bodyPr vert="horz" wrap="square" lIns="36000" rIns="36000" anchor="ctr">
            <a:sp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defTabSz="914400"/>
            <a:r>
              <a:rPr lang="fr-FR" sz="1600" dirty="0" smtClean="0">
                <a:solidFill>
                  <a:schemeClr val="bg2">
                    <a:lumMod val="2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Programmation</a:t>
            </a:r>
            <a:endParaRPr kumimoji="0" lang="fr-FR" sz="160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rot="16200000" flipH="1">
            <a:off x="4416238" y="1312673"/>
            <a:ext cx="46233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5400000">
            <a:off x="5483830" y="1311880"/>
            <a:ext cx="46075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rot="5400000">
            <a:off x="3124806" y="1311086"/>
            <a:ext cx="46075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0" idx="0"/>
          </p:cNvCxnSpPr>
          <p:nvPr/>
        </p:nvCxnSpPr>
        <p:spPr>
          <a:xfrm rot="5400000" flipH="1" flipV="1">
            <a:off x="4246771" y="3583573"/>
            <a:ext cx="651252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24"/>
          <p:cNvSpPr txBox="1">
            <a:spLocks/>
          </p:cNvSpPr>
          <p:nvPr/>
        </p:nvSpPr>
        <p:spPr>
          <a:xfrm>
            <a:off x="685800" y="4494608"/>
            <a:ext cx="7772400" cy="392415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514350" indent="-514350" algn="r" defTabSz="914400"/>
            <a:r>
              <a:rPr lang="fr-FR" sz="2800" b="1" i="1" dirty="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 FAST</a:t>
            </a:r>
            <a:endParaRPr kumimoji="0" lang="fr-FR" sz="2800" b="1" i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400050"/>
            <a:ext cx="1524000" cy="9317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>
                <a:effectLst/>
              </a:rPr>
              <a:t>FS1</a:t>
            </a:r>
            <a:r>
              <a:rPr lang="fr-FR" sz="1300" dirty="0" smtClean="0"/>
              <a:t>:</a:t>
            </a:r>
          </a:p>
          <a:p>
            <a:pPr algn="ctr"/>
            <a:r>
              <a:rPr lang="fr-FR" sz="1300" dirty="0" smtClean="0"/>
              <a:t>Se déplacer en suivant une ligne</a:t>
            </a:r>
            <a:endParaRPr lang="fr-FR" sz="1300" dirty="0"/>
          </a:p>
        </p:txBody>
      </p:sp>
      <p:sp>
        <p:nvSpPr>
          <p:cNvPr id="8" name="Rectangle 7"/>
          <p:cNvSpPr/>
          <p:nvPr/>
        </p:nvSpPr>
        <p:spPr>
          <a:xfrm>
            <a:off x="1981200" y="571501"/>
            <a:ext cx="1524000" cy="5888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Se déplacer</a:t>
            </a:r>
            <a:endParaRPr lang="fr-FR" sz="1300" dirty="0"/>
          </a:p>
        </p:txBody>
      </p:sp>
      <p:sp>
        <p:nvSpPr>
          <p:cNvPr id="9" name="Rectangle 8"/>
          <p:cNvSpPr/>
          <p:nvPr/>
        </p:nvSpPr>
        <p:spPr>
          <a:xfrm>
            <a:off x="3962400" y="571501"/>
            <a:ext cx="1524000" cy="5888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Faire tourner les roues</a:t>
            </a:r>
            <a:endParaRPr lang="fr-FR" sz="1300" dirty="0"/>
          </a:p>
        </p:txBody>
      </p:sp>
      <p:sp>
        <p:nvSpPr>
          <p:cNvPr id="10" name="Rectangle 9"/>
          <p:cNvSpPr/>
          <p:nvPr/>
        </p:nvSpPr>
        <p:spPr>
          <a:xfrm>
            <a:off x="5791199" y="666485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Alimenter</a:t>
            </a:r>
            <a:endParaRPr lang="fr-FR" sz="1300" dirty="0"/>
          </a:p>
        </p:txBody>
      </p:sp>
      <p:sp>
        <p:nvSpPr>
          <p:cNvPr id="11" name="Rectangle 10"/>
          <p:cNvSpPr/>
          <p:nvPr/>
        </p:nvSpPr>
        <p:spPr>
          <a:xfrm>
            <a:off x="5791200" y="1151664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Distribuer</a:t>
            </a:r>
            <a:endParaRPr lang="fr-FR" sz="1300" dirty="0"/>
          </a:p>
        </p:txBody>
      </p:sp>
      <p:sp>
        <p:nvSpPr>
          <p:cNvPr id="13" name="Rectangle 12"/>
          <p:cNvSpPr/>
          <p:nvPr/>
        </p:nvSpPr>
        <p:spPr>
          <a:xfrm>
            <a:off x="5791201" y="1666014"/>
            <a:ext cx="1523999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Convertir</a:t>
            </a:r>
            <a:endParaRPr lang="fr-FR" sz="1300" dirty="0"/>
          </a:p>
        </p:txBody>
      </p:sp>
      <p:sp>
        <p:nvSpPr>
          <p:cNvPr id="14" name="Rectangle 13"/>
          <p:cNvSpPr/>
          <p:nvPr/>
        </p:nvSpPr>
        <p:spPr>
          <a:xfrm>
            <a:off x="5791200" y="2180364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Transmettre</a:t>
            </a:r>
            <a:endParaRPr lang="fr-FR" sz="1300" dirty="0"/>
          </a:p>
        </p:txBody>
      </p:sp>
      <p:sp>
        <p:nvSpPr>
          <p:cNvPr id="15" name="Rectangle 14"/>
          <p:cNvSpPr/>
          <p:nvPr/>
        </p:nvSpPr>
        <p:spPr>
          <a:xfrm>
            <a:off x="1981200" y="2857500"/>
            <a:ext cx="1524000" cy="5888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Suivre la ligne</a:t>
            </a:r>
            <a:endParaRPr lang="fr-FR" sz="1300" dirty="0"/>
          </a:p>
        </p:txBody>
      </p:sp>
      <p:sp>
        <p:nvSpPr>
          <p:cNvPr id="16" name="Rectangle 15"/>
          <p:cNvSpPr/>
          <p:nvPr/>
        </p:nvSpPr>
        <p:spPr>
          <a:xfrm>
            <a:off x="3962400" y="2857500"/>
            <a:ext cx="1524000" cy="588829"/>
          </a:xfrm>
          <a:prstGeom prst="rect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Détecter la ligne</a:t>
            </a:r>
            <a:endParaRPr lang="fr-FR" sz="1300" dirty="0"/>
          </a:p>
        </p:txBody>
      </p:sp>
      <p:sp>
        <p:nvSpPr>
          <p:cNvPr id="17" name="Rectangle 16"/>
          <p:cNvSpPr/>
          <p:nvPr/>
        </p:nvSpPr>
        <p:spPr>
          <a:xfrm>
            <a:off x="5791200" y="2971800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Acquérir</a:t>
            </a:r>
            <a:endParaRPr lang="fr-FR" sz="1300" dirty="0"/>
          </a:p>
        </p:txBody>
      </p:sp>
      <p:sp>
        <p:nvSpPr>
          <p:cNvPr id="18" name="Rectangle 17"/>
          <p:cNvSpPr/>
          <p:nvPr/>
        </p:nvSpPr>
        <p:spPr>
          <a:xfrm>
            <a:off x="5791200" y="3466239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Traiter</a:t>
            </a:r>
            <a:endParaRPr lang="fr-FR" sz="1300" dirty="0"/>
          </a:p>
        </p:txBody>
      </p:sp>
      <p:sp>
        <p:nvSpPr>
          <p:cNvPr id="19" name="Rectangle 18"/>
          <p:cNvSpPr/>
          <p:nvPr/>
        </p:nvSpPr>
        <p:spPr>
          <a:xfrm>
            <a:off x="5791200" y="3943350"/>
            <a:ext cx="1524000" cy="400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00" dirty="0" smtClean="0"/>
              <a:t>Communiquer</a:t>
            </a:r>
            <a:endParaRPr lang="fr-FR" sz="1300" dirty="0"/>
          </a:p>
        </p:txBody>
      </p:sp>
      <p:cxnSp>
        <p:nvCxnSpPr>
          <p:cNvPr id="25" name="Connecteur droit 24"/>
          <p:cNvCxnSpPr>
            <a:stCxn id="7" idx="3"/>
            <a:endCxn id="8" idx="1"/>
          </p:cNvCxnSpPr>
          <p:nvPr/>
        </p:nvCxnSpPr>
        <p:spPr>
          <a:xfrm>
            <a:off x="1676400" y="865915"/>
            <a:ext cx="3048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8" idx="3"/>
            <a:endCxn id="9" idx="1"/>
          </p:cNvCxnSpPr>
          <p:nvPr/>
        </p:nvCxnSpPr>
        <p:spPr>
          <a:xfrm>
            <a:off x="3505200" y="865916"/>
            <a:ext cx="45720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9" idx="3"/>
            <a:endCxn id="10" idx="1"/>
          </p:cNvCxnSpPr>
          <p:nvPr/>
        </p:nvCxnSpPr>
        <p:spPr>
          <a:xfrm>
            <a:off x="5486401" y="865916"/>
            <a:ext cx="304799" cy="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/>
          <p:cNvCxnSpPr>
            <a:stCxn id="7" idx="3"/>
            <a:endCxn id="15" idx="1"/>
          </p:cNvCxnSpPr>
          <p:nvPr/>
        </p:nvCxnSpPr>
        <p:spPr>
          <a:xfrm>
            <a:off x="1676400" y="865915"/>
            <a:ext cx="304800" cy="22860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ngle 32"/>
          <p:cNvCxnSpPr>
            <a:stCxn id="9" idx="3"/>
            <a:endCxn id="11" idx="1"/>
          </p:cNvCxnSpPr>
          <p:nvPr/>
        </p:nvCxnSpPr>
        <p:spPr>
          <a:xfrm>
            <a:off x="5486400" y="865915"/>
            <a:ext cx="304800" cy="48577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en angle 40"/>
          <p:cNvCxnSpPr>
            <a:stCxn id="9" idx="3"/>
            <a:endCxn id="13" idx="1"/>
          </p:cNvCxnSpPr>
          <p:nvPr/>
        </p:nvCxnSpPr>
        <p:spPr>
          <a:xfrm>
            <a:off x="5486400" y="865915"/>
            <a:ext cx="304800" cy="100012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stCxn id="9" idx="3"/>
            <a:endCxn id="14" idx="1"/>
          </p:cNvCxnSpPr>
          <p:nvPr/>
        </p:nvCxnSpPr>
        <p:spPr>
          <a:xfrm>
            <a:off x="5486400" y="865915"/>
            <a:ext cx="304800" cy="151447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15" idx="3"/>
            <a:endCxn id="16" idx="1"/>
          </p:cNvCxnSpPr>
          <p:nvPr/>
        </p:nvCxnSpPr>
        <p:spPr>
          <a:xfrm>
            <a:off x="3505200" y="3151915"/>
            <a:ext cx="457200" cy="1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en angle 46"/>
          <p:cNvCxnSpPr>
            <a:stCxn id="16" idx="3"/>
            <a:endCxn id="19" idx="1"/>
          </p:cNvCxnSpPr>
          <p:nvPr/>
        </p:nvCxnSpPr>
        <p:spPr>
          <a:xfrm>
            <a:off x="5486400" y="3151915"/>
            <a:ext cx="304800" cy="99146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stCxn id="16" idx="3"/>
            <a:endCxn id="17" idx="1"/>
          </p:cNvCxnSpPr>
          <p:nvPr/>
        </p:nvCxnSpPr>
        <p:spPr>
          <a:xfrm>
            <a:off x="5486400" y="3151915"/>
            <a:ext cx="304800" cy="19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en angle 50"/>
          <p:cNvCxnSpPr>
            <a:stCxn id="16" idx="3"/>
            <a:endCxn id="18" idx="1"/>
          </p:cNvCxnSpPr>
          <p:nvPr/>
        </p:nvCxnSpPr>
        <p:spPr>
          <a:xfrm>
            <a:off x="5486400" y="3151915"/>
            <a:ext cx="304800" cy="51434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hlinkClick r:id="rId2" action="ppaction://hlinksldjump"/>
          </p:cNvPr>
          <p:cNvSpPr/>
          <p:nvPr/>
        </p:nvSpPr>
        <p:spPr>
          <a:xfrm>
            <a:off x="7467600" y="666485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Boîtier Pile</a:t>
            </a:r>
            <a:endParaRPr lang="fr-FR" sz="1300" dirty="0"/>
          </a:p>
        </p:txBody>
      </p:sp>
      <p:sp>
        <p:nvSpPr>
          <p:cNvPr id="53" name="Rectangle 52">
            <a:hlinkClick r:id="rId3" action="ppaction://hlinksldjump"/>
          </p:cNvPr>
          <p:cNvSpPr/>
          <p:nvPr/>
        </p:nvSpPr>
        <p:spPr>
          <a:xfrm>
            <a:off x="7467600" y="1151664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Servomoteur </a:t>
            </a:r>
            <a:r>
              <a:rPr lang="fr-FR" sz="1300" dirty="0" err="1" smtClean="0"/>
              <a:t>Futaba</a:t>
            </a:r>
            <a:r>
              <a:rPr lang="fr-FR" sz="1300" dirty="0" smtClean="0"/>
              <a:t> S3003</a:t>
            </a:r>
            <a:endParaRPr lang="fr-FR" sz="1300" dirty="0"/>
          </a:p>
        </p:txBody>
      </p:sp>
      <p:sp>
        <p:nvSpPr>
          <p:cNvPr id="54" name="Rectangle 53">
            <a:hlinkClick r:id="rId3" action="ppaction://hlinksldjump"/>
          </p:cNvPr>
          <p:cNvSpPr/>
          <p:nvPr/>
        </p:nvSpPr>
        <p:spPr>
          <a:xfrm>
            <a:off x="7467600" y="1666014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Servomoteur </a:t>
            </a:r>
            <a:r>
              <a:rPr lang="fr-FR" sz="1300" dirty="0" err="1" smtClean="0"/>
              <a:t>Futaba</a:t>
            </a:r>
            <a:r>
              <a:rPr lang="fr-FR" sz="1300" dirty="0" smtClean="0"/>
              <a:t> S3003</a:t>
            </a:r>
          </a:p>
          <a:p>
            <a:pPr algn="ctr"/>
            <a:endParaRPr lang="fr-FR" sz="1300" dirty="0"/>
          </a:p>
        </p:txBody>
      </p:sp>
      <p:sp>
        <p:nvSpPr>
          <p:cNvPr id="55" name="Rectangle 54"/>
          <p:cNvSpPr/>
          <p:nvPr/>
        </p:nvSpPr>
        <p:spPr>
          <a:xfrm>
            <a:off x="7467600" y="2180364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Liaison complète démontable</a:t>
            </a:r>
            <a:endParaRPr lang="fr-FR" sz="1300" dirty="0"/>
          </a:p>
        </p:txBody>
      </p:sp>
      <p:sp>
        <p:nvSpPr>
          <p:cNvPr id="56" name="Rectangle 55">
            <a:hlinkClick r:id="rId4" action="ppaction://hlinksldjump"/>
          </p:cNvPr>
          <p:cNvSpPr/>
          <p:nvPr/>
        </p:nvSpPr>
        <p:spPr>
          <a:xfrm>
            <a:off x="7467600" y="2971800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Capteur Optique </a:t>
            </a:r>
            <a:r>
              <a:rPr lang="fr-FR" sz="1300" dirty="0" err="1" smtClean="0"/>
              <a:t>OmniVision</a:t>
            </a:r>
            <a:endParaRPr lang="fr-FR" sz="1300" dirty="0"/>
          </a:p>
        </p:txBody>
      </p:sp>
      <p:sp>
        <p:nvSpPr>
          <p:cNvPr id="57" name="Rectangle 56">
            <a:hlinkClick r:id="rId4" action="ppaction://hlinksldjump"/>
          </p:cNvPr>
          <p:cNvSpPr/>
          <p:nvPr/>
        </p:nvSpPr>
        <p:spPr>
          <a:xfrm>
            <a:off x="7467600" y="3466239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err="1" smtClean="0"/>
              <a:t>Microcontroleur</a:t>
            </a:r>
            <a:r>
              <a:rPr lang="fr-FR" sz="1300" dirty="0" smtClean="0"/>
              <a:t> LPC2106</a:t>
            </a:r>
            <a:endParaRPr lang="fr-FR" sz="1300" dirty="0"/>
          </a:p>
        </p:txBody>
      </p:sp>
      <p:sp>
        <p:nvSpPr>
          <p:cNvPr id="58" name="Rectangle 57">
            <a:hlinkClick r:id="rId4" action="ppaction://hlinksldjump"/>
          </p:cNvPr>
          <p:cNvSpPr/>
          <p:nvPr/>
        </p:nvSpPr>
        <p:spPr>
          <a:xfrm>
            <a:off x="7467600" y="3943350"/>
            <a:ext cx="1524000" cy="40005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37000">
                <a:schemeClr val="accent1">
                  <a:shade val="45000"/>
                  <a:satMod val="170000"/>
                </a:schemeClr>
              </a:gs>
              <a:gs pos="100000">
                <a:schemeClr val="bg2">
                  <a:lumMod val="90000"/>
                </a:schemeClr>
              </a:gs>
              <a:gs pos="64000">
                <a:schemeClr val="accent1">
                  <a:shade val="45000"/>
                  <a:satMod val="170000"/>
                </a:schemeClr>
              </a:gs>
            </a:gsLst>
          </a:gradFill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fr-FR" sz="1300" dirty="0" smtClean="0"/>
              <a:t>Carte CmuCam3</a:t>
            </a:r>
            <a:endParaRPr lang="fr-FR" sz="1300" dirty="0"/>
          </a:p>
        </p:txBody>
      </p:sp>
      <p:cxnSp>
        <p:nvCxnSpPr>
          <p:cNvPr id="60" name="Connecteur droit 59"/>
          <p:cNvCxnSpPr>
            <a:stCxn id="10" idx="3"/>
            <a:endCxn id="52" idx="1"/>
          </p:cNvCxnSpPr>
          <p:nvPr/>
        </p:nvCxnSpPr>
        <p:spPr>
          <a:xfrm>
            <a:off x="7315200" y="866510"/>
            <a:ext cx="152401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/>
          <p:cNvCxnSpPr>
            <a:stCxn id="53" idx="1"/>
            <a:endCxn id="11" idx="3"/>
          </p:cNvCxnSpPr>
          <p:nvPr/>
        </p:nvCxnSpPr>
        <p:spPr>
          <a:xfrm rot="10800000">
            <a:off x="7315200" y="1351689"/>
            <a:ext cx="152400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>
            <a:stCxn id="54" idx="1"/>
            <a:endCxn id="13" idx="3"/>
          </p:cNvCxnSpPr>
          <p:nvPr/>
        </p:nvCxnSpPr>
        <p:spPr>
          <a:xfrm rot="10800000">
            <a:off x="7315201" y="1866039"/>
            <a:ext cx="152401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>
            <a:stCxn id="55" idx="1"/>
            <a:endCxn id="14" idx="3"/>
          </p:cNvCxnSpPr>
          <p:nvPr/>
        </p:nvCxnSpPr>
        <p:spPr>
          <a:xfrm rot="10800000">
            <a:off x="7315200" y="2380389"/>
            <a:ext cx="152400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>
            <a:stCxn id="56" idx="1"/>
            <a:endCxn id="17" idx="3"/>
          </p:cNvCxnSpPr>
          <p:nvPr/>
        </p:nvCxnSpPr>
        <p:spPr>
          <a:xfrm rot="10800000">
            <a:off x="7315200" y="3171825"/>
            <a:ext cx="152400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57" idx="1"/>
            <a:endCxn id="18" idx="3"/>
          </p:cNvCxnSpPr>
          <p:nvPr/>
        </p:nvCxnSpPr>
        <p:spPr>
          <a:xfrm rot="10800000">
            <a:off x="7315200" y="3666264"/>
            <a:ext cx="152400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58" idx="1"/>
            <a:endCxn id="19" idx="3"/>
          </p:cNvCxnSpPr>
          <p:nvPr/>
        </p:nvCxnSpPr>
        <p:spPr>
          <a:xfrm rot="10800000">
            <a:off x="7315200" y="4143375"/>
            <a:ext cx="152400" cy="119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ssemblement">
  <a:themeElements>
    <a:clrScheme name="Rassemblement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assemblement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Rassemble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Rassemblement.thmx</Template>
  <TotalTime>2051</TotalTime>
  <Words>1045</Words>
  <Application>Microsoft Macintosh PowerPoint</Application>
  <PresentationFormat>Présentation à l'écran (16:9)</PresentationFormat>
  <Paragraphs>279</Paragraphs>
  <Slides>30</Slides>
  <Notes>23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Rassemblement</vt:lpstr>
      <vt:lpstr>Robot suiveur de ligne avec caméra embarquée</vt:lpstr>
      <vt:lpstr>Problématique</vt:lpstr>
      <vt:lpstr>Diapositive 3</vt:lpstr>
      <vt:lpstr>Analyse fonctionnelle</vt:lpstr>
      <vt:lpstr>Analyse fonctionnelle</vt:lpstr>
      <vt:lpstr>Analyse  fonctionnelle</vt:lpstr>
      <vt:lpstr>Diapositive 7</vt:lpstr>
      <vt:lpstr>Diapositive 8</vt:lpstr>
      <vt:lpstr>Diapositive 9</vt:lpstr>
      <vt:lpstr>Solutions techniques</vt:lpstr>
      <vt:lpstr>Diapositive 11</vt:lpstr>
      <vt:lpstr>Solutions techniques</vt:lpstr>
      <vt:lpstr>Diapositive 13</vt:lpstr>
      <vt:lpstr>Solutions techniques</vt:lpstr>
      <vt:lpstr>Diapositive 15</vt:lpstr>
      <vt:lpstr>Diapositive 16</vt:lpstr>
      <vt:lpstr>Solutions techniques</vt:lpstr>
      <vt:lpstr>La programmation</vt:lpstr>
      <vt:lpstr>La programmation</vt:lpstr>
      <vt:lpstr>Diapositive 20</vt:lpstr>
      <vt:lpstr>Diapositive 21</vt:lpstr>
      <vt:lpstr>Diapositive 22</vt:lpstr>
      <vt:lpstr>Diapositive 23</vt:lpstr>
      <vt:lpstr>Les performances du Cam &amp; Léon</vt:lpstr>
      <vt:lpstr>Les performances du Cam &amp; Léon</vt:lpstr>
      <vt:lpstr>Les performances du Cam &amp; Léon</vt:lpstr>
      <vt:lpstr>Les performances du Cam &amp; Léon</vt:lpstr>
      <vt:lpstr>Démonstration</vt:lpstr>
      <vt:lpstr>Conclusion…</vt:lpstr>
      <vt:lpstr>Logiciels utilisés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suiveur de ligne avec caméra embarquée</dc:title>
  <dc:creator>Joseph Valleix</dc:creator>
  <cp:lastModifiedBy>Joseph Valleix</cp:lastModifiedBy>
  <cp:revision>467</cp:revision>
  <dcterms:created xsi:type="dcterms:W3CDTF">2010-05-13T12:44:35Z</dcterms:created>
  <dcterms:modified xsi:type="dcterms:W3CDTF">2010-05-13T12:47:37Z</dcterms:modified>
</cp:coreProperties>
</file>